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6"/>
  </p:notesMasterIdLst>
  <p:sldIdLst>
    <p:sldId id="1189" r:id="rId2"/>
    <p:sldId id="1196" r:id="rId3"/>
    <p:sldId id="1256" r:id="rId4"/>
    <p:sldId id="1265" r:id="rId5"/>
    <p:sldId id="1268" r:id="rId6"/>
    <p:sldId id="1162" r:id="rId7"/>
    <p:sldId id="1163" r:id="rId8"/>
    <p:sldId id="1164" r:id="rId9"/>
    <p:sldId id="1165" r:id="rId10"/>
    <p:sldId id="1166" r:id="rId11"/>
    <p:sldId id="1261" r:id="rId12"/>
    <p:sldId id="1266" r:id="rId13"/>
    <p:sldId id="1267" r:id="rId14"/>
    <p:sldId id="1262" r:id="rId15"/>
    <p:sldId id="1179" r:id="rId16"/>
    <p:sldId id="1260" r:id="rId17"/>
    <p:sldId id="1113" r:id="rId18"/>
    <p:sldId id="1077" r:id="rId19"/>
    <p:sldId id="1124" r:id="rId20"/>
    <p:sldId id="1352" r:id="rId21"/>
    <p:sldId id="1353" r:id="rId22"/>
    <p:sldId id="1354" r:id="rId23"/>
    <p:sldId id="1321" r:id="rId24"/>
    <p:sldId id="1322" r:id="rId25"/>
    <p:sldId id="1323" r:id="rId26"/>
    <p:sldId id="1325" r:id="rId27"/>
    <p:sldId id="1326" r:id="rId28"/>
    <p:sldId id="1327" r:id="rId29"/>
    <p:sldId id="1329" r:id="rId30"/>
    <p:sldId id="1331" r:id="rId31"/>
    <p:sldId id="1332" r:id="rId32"/>
    <p:sldId id="1334" r:id="rId33"/>
    <p:sldId id="1335" r:id="rId34"/>
    <p:sldId id="133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00CC"/>
    <a:srgbClr val="FFFFFF"/>
    <a:srgbClr val="4033E5"/>
    <a:srgbClr val="F7FB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4" autoAdjust="0"/>
    <p:restoredTop sz="69295" autoAdjust="0"/>
  </p:normalViewPr>
  <p:slideViewPr>
    <p:cSldViewPr>
      <p:cViewPr varScale="1">
        <p:scale>
          <a:sx n="55" d="100"/>
          <a:sy n="55" d="100"/>
        </p:scale>
        <p:origin x="120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E66011A-7A03-493C-804C-38D78182F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0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DDA00E-6F85-4DE8-AF34-BBF63E88CBC0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Robyn’s exercise</a:t>
            </a:r>
            <a:r>
              <a:rPr lang="en-US" baseline="0" dirty="0" smtClean="0">
                <a:latin typeface="Arial" pitchFamily="34" charset="0"/>
              </a:rPr>
              <a:t> to day 1 – bull’s eye to day 2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6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27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3892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9267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5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E095F7E-290E-4DE1-A29E-5782666251AE}" type="slidenum">
              <a:rPr lang="en-US" smtClean="0"/>
              <a:pPr eaLnBrk="1" hangingPunct="1"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088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12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A6DB74C-3BB9-44C7-80F5-32BF260EBDA5}" type="slidenum">
              <a:rPr lang="en-US" smtClean="0"/>
              <a:pPr eaLnBrk="1" hangingPunct="1"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24463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>
              <a:latin typeface="Arial" pitchFamily="34" charset="0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1ADA621-8937-4694-92BB-F9E0CFD66E9F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4505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AU" smtClean="0">
                <a:latin typeface="Arial" pitchFamily="34" charset="0"/>
              </a:rPr>
              <a:t>Practice in pairs</a:t>
            </a: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A4DFE17-A268-4CE0-AC45-2A232042FBD9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30051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Documentary of Africa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Pleasant memory – pleasant feeling</a:t>
            </a:r>
          </a:p>
          <a:p>
            <a:r>
              <a:rPr lang="en-AU" dirty="0" smtClean="0"/>
              <a:t>Unpleasant memory form the last week – unpleasant</a:t>
            </a:r>
            <a:r>
              <a:rPr lang="en-AU" baseline="0" dirty="0" smtClean="0"/>
              <a:t> feeling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54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Documentary of Africa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84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Documentary of Africa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8837E-D66E-4B23-A0CE-A11A9B570CA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04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68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087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8D9DB2-0D09-40CF-B9CD-571ABF6AE67D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6132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>
              <a:latin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8FFB308-89D1-430C-9DE9-A7CDA1043B42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7323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The child learns to relate her own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as different from that of others by learning three key relations which are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 versus YOU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 versus THERE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 versus THEN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She learns to respond appropriately to questions such as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are YOU doing HERE?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am I doing NOW?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What was I doing THEN?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etc.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She will gradually learn to respond appropriately to these questions and as she does so she will see that whenever she is asked about her own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she always answers from the point of view of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that this perspective is consistent and different from that of other people. </a:t>
            </a:r>
          </a:p>
          <a:p>
            <a:pPr>
              <a:defRPr/>
            </a:pPr>
            <a:endParaRPr lang="en-GB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For example, if you ask me about my </a:t>
            </a:r>
            <a:r>
              <a:rPr lang="en-GB" dirty="0" err="1" smtClean="0">
                <a:latin typeface="Arial" pitchFamily="34" charset="0"/>
                <a:ea typeface="ＭＳ Ｐゴシック" pitchFamily="34" charset="-128"/>
              </a:rPr>
              <a:t>behavior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I will always answer from the position of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I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HERE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and 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‘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NOW</a:t>
            </a:r>
            <a:r>
              <a:rPr lang="en-GB" altLang="en-US" dirty="0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 in response to your question asked by YOU, THERE (where you are) and THEN (when you asked – a few seconds ago).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en-GB" dirty="0" smtClean="0">
                <a:latin typeface="Arial" pitchFamily="34" charset="0"/>
                <a:ea typeface="ＭＳ Ｐゴシック" pitchFamily="34" charset="-128"/>
              </a:rPr>
              <a:t> 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I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 is always from this perspective </a:t>
            </a: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here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, not from someone else's perspective </a:t>
            </a:r>
            <a:r>
              <a:rPr lang="en-GB" sz="800" b="1" i="1" dirty="0" smtClean="0">
                <a:latin typeface="Tahoma" pitchFamily="34" charset="0"/>
                <a:ea typeface="ＭＳ Ｐゴシック" pitchFamily="34" charset="-128"/>
              </a:rPr>
              <a:t>there</a:t>
            </a: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 </a:t>
            </a:r>
          </a:p>
          <a:p>
            <a:pPr eaLnBrk="1" hangingPunct="1">
              <a:defRPr/>
            </a:pPr>
            <a:r>
              <a:rPr lang="en-GB" sz="800" dirty="0" smtClean="0">
                <a:latin typeface="Tahoma" pitchFamily="34" charset="0"/>
                <a:ea typeface="ＭＳ Ｐゴシック" pitchFamily="34" charset="-128"/>
              </a:rPr>
              <a:t>A sense of perspective is therefore abstracted through learning to talk about one's own perspective in relation to other perspectives</a:t>
            </a:r>
          </a:p>
          <a:p>
            <a:pPr>
              <a:defRPr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E70F2FF1-3B69-409A-B0E6-56DDBC923CD5}" type="slidenum">
              <a:rPr lang="en-GB" sz="1200" smtClean="0"/>
              <a:pPr eaLnBrk="1" hangingPunct="1">
                <a:defRPr/>
              </a:pPr>
              <a:t>7</a:t>
            </a:fld>
            <a:endParaRPr lang="en-GB" sz="1200" smtClean="0"/>
          </a:p>
        </p:txBody>
      </p:sp>
    </p:spTree>
    <p:extLst>
      <p:ext uri="{BB962C8B-B14F-4D97-AF65-F5344CB8AC3E}">
        <p14:creationId xmlns:p14="http://schemas.microsoft.com/office/powerpoint/2010/main" val="3657026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091E5394-EBBE-41C2-9774-A706F2F4132E}" type="slidenum">
              <a:rPr lang="en-US">
                <a:latin typeface="Arial" pitchFamily="34" charset="0"/>
                <a:ea typeface="ＭＳ Ｐゴシック" pitchFamily="34" charset="-128"/>
              </a:rPr>
              <a:pPr eaLnBrk="1" hangingPunct="1"/>
              <a:t>8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9753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fld id="{3A67DAD2-F8A6-4014-ADF8-3C58E1F6884E}" type="slidenum">
              <a:rPr lang="en-US">
                <a:latin typeface="Arial" pitchFamily="34" charset="0"/>
                <a:ea typeface="ＭＳ Ｐゴシック" pitchFamily="34" charset="-128"/>
              </a:rPr>
              <a:pPr eaLnBrk="1" hangingPunct="1"/>
              <a:t>9</a:t>
            </a:fld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305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66011A-7A03-493C-804C-38D78182F70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98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F4BC-1CE9-4B92-A96F-73F51332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88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5732-59D1-479B-9A25-7FA715AAB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1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9F6F1-92AC-4D8D-A05E-CDCD6398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57E8-FD66-4F6A-BE88-140B42D51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079D-F2E7-472E-86AF-7808F13F2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2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55DA-E5F0-4C2B-A6AB-1CDAF2362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DA861-46C7-459B-AB0C-EEB03B87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0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4DEA-6890-4A5A-978C-F8C00330D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6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3C14-9B7B-4B86-9186-5B7A6049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EBAB6-19DE-4D15-B2B5-34CC3497C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5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2C773-735F-4E0A-98BF-E0CF8922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B5C98F2-50E3-4DF1-8C70-85BBDA9A8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0042" y="62867"/>
            <a:ext cx="7543800" cy="1485555"/>
          </a:xfrm>
        </p:spPr>
        <p:txBody>
          <a:bodyPr/>
          <a:lstStyle/>
          <a:p>
            <a:pPr algn="ctr" eaLnBrk="1" hangingPunct="1"/>
            <a:r>
              <a:rPr lang="en-US" sz="2800" dirty="0" smtClean="0"/>
              <a:t>    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6183" y="6913367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470996F-9DA4-48C3-A82F-8A659437B7E4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6" name="AutoShape 4"/>
          <p:cNvSpPr>
            <a:spLocks noChangeAspect="1" noChangeArrowheads="1"/>
          </p:cNvSpPr>
          <p:nvPr/>
        </p:nvSpPr>
        <p:spPr bwMode="auto">
          <a:xfrm rot="1842008">
            <a:off x="2541695" y="2481547"/>
            <a:ext cx="3717925" cy="3216275"/>
          </a:xfrm>
          <a:prstGeom prst="hexagon">
            <a:avLst>
              <a:gd name="adj" fmla="val 2889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10082" y="3792724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/>
              <a:t>Psychological</a:t>
            </a:r>
          </a:p>
          <a:p>
            <a:pPr algn="ctr" eaLnBrk="1" hangingPunct="1"/>
            <a:r>
              <a:rPr lang="en-US" dirty="0"/>
              <a:t>Flexibility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49758" y="1802296"/>
            <a:ext cx="25209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Present </a:t>
            </a:r>
            <a:r>
              <a:rPr lang="en-US" dirty="0"/>
              <a:t>Moment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14495" y="4858034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        Defusion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246295" y="2841909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Acceptance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070708" y="2841909"/>
            <a:ext cx="2305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Values</a:t>
            </a:r>
          </a:p>
          <a:p>
            <a:endParaRPr lang="en-US" i="1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070708" y="4929472"/>
            <a:ext cx="2519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Committed Action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3610082" y="6052196"/>
            <a:ext cx="18724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Self-as-context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 bwMode="auto">
          <a:xfrm>
            <a:off x="6820115" y="6654387"/>
            <a:ext cx="1905000" cy="55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pitchFamily="34" charset="0"/>
              </a:defRPr>
            </a:lvl9pPr>
          </a:lstStyle>
          <a:p>
            <a:pPr eaLnBrk="1" hangingPunct="1">
              <a:defRPr/>
            </a:pPr>
            <a:fld id="{8550AD98-2B64-4C76-9C4E-4D0300012930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1540090" y="3722192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AU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363" y="212339"/>
            <a:ext cx="8147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The ‘New’ Self-as-context</a:t>
            </a:r>
            <a:br>
              <a:rPr lang="en-US" sz="3600" dirty="0"/>
            </a:br>
            <a:r>
              <a:rPr lang="en-US" i="1" dirty="0" smtClean="0"/>
              <a:t>Russ </a:t>
            </a:r>
            <a:r>
              <a:rPr lang="en-US" i="1" dirty="0"/>
              <a:t>Harris</a:t>
            </a:r>
          </a:p>
          <a:p>
            <a:pPr algn="ctr"/>
            <a:r>
              <a:rPr lang="en-US" i="1" dirty="0"/>
              <a:t>ACT World Conference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ak8.picdn.net/shutterstock/videos/1281106/preview/stock-footage-woman-at-the-mountain-peak-looking-around-camera-stabilizer-sh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752600"/>
            <a:ext cx="6183312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loud Callout 29"/>
          <p:cNvSpPr/>
          <p:nvPr/>
        </p:nvSpPr>
        <p:spPr>
          <a:xfrm>
            <a:off x="1619250" y="115888"/>
            <a:ext cx="4752975" cy="1431925"/>
          </a:xfrm>
          <a:prstGeom prst="cloudCallout">
            <a:avLst>
              <a:gd name="adj1" fmla="val 8298"/>
              <a:gd name="adj2" fmla="val 873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62175" y="347663"/>
            <a:ext cx="4003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CONTACTING THE PRESENT MOMENT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</a:p>
          <a:p>
            <a:pPr eaLnBrk="1" hangingPunct="1"/>
            <a:endParaRPr lang="en-US" dirty="0"/>
          </a:p>
        </p:txBody>
      </p:sp>
      <p:sp>
        <p:nvSpPr>
          <p:cNvPr id="38" name="Cloud Callout 37"/>
          <p:cNvSpPr/>
          <p:nvPr/>
        </p:nvSpPr>
        <p:spPr>
          <a:xfrm>
            <a:off x="117475" y="1196975"/>
            <a:ext cx="2987675" cy="2009775"/>
          </a:xfrm>
          <a:prstGeom prst="cloudCallout">
            <a:avLst>
              <a:gd name="adj1" fmla="val 87573"/>
              <a:gd name="adj2" fmla="val 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57225" y="1425575"/>
            <a:ext cx="23034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DEFUSION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my thoughts and see them as words and pictures</a:t>
            </a:r>
            <a:endParaRPr lang="en-US"/>
          </a:p>
        </p:txBody>
      </p:sp>
      <p:sp>
        <p:nvSpPr>
          <p:cNvPr id="40" name="Cloud Callout 39"/>
          <p:cNvSpPr/>
          <p:nvPr/>
        </p:nvSpPr>
        <p:spPr>
          <a:xfrm>
            <a:off x="-222250" y="2781300"/>
            <a:ext cx="3910013" cy="2036763"/>
          </a:xfrm>
          <a:prstGeom prst="cloudCallout">
            <a:avLst>
              <a:gd name="adj1" fmla="val 58238"/>
              <a:gd name="adj2" fmla="val -691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0363" y="3121025"/>
            <a:ext cx="24828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ACCEPTANCE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thoughts and feelings and allow them to be as they are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2" name="Cloud Callout 41"/>
          <p:cNvSpPr/>
          <p:nvPr/>
        </p:nvSpPr>
        <p:spPr>
          <a:xfrm>
            <a:off x="182563" y="4241800"/>
            <a:ext cx="4173537" cy="3074988"/>
          </a:xfrm>
          <a:prstGeom prst="cloudCallout">
            <a:avLst>
              <a:gd name="adj1" fmla="val 67545"/>
              <a:gd name="adj2" fmla="val -72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11213" y="4622800"/>
            <a:ext cx="29289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TRANSCENDENT </a:t>
            </a:r>
            <a:r>
              <a:rPr lang="en-US" b="1" dirty="0" smtClean="0"/>
              <a:t>SELF </a:t>
            </a:r>
          </a:p>
          <a:p>
            <a:pPr eaLnBrk="1" hangingPunct="1"/>
            <a:r>
              <a:rPr lang="en-US" b="1" dirty="0"/>
              <a:t>o</a:t>
            </a:r>
            <a:r>
              <a:rPr lang="en-US" b="1" dirty="0" smtClean="0"/>
              <a:t>r OBSERVING </a:t>
            </a:r>
            <a:r>
              <a:rPr lang="en-US" b="1" dirty="0"/>
              <a:t>SELF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</a:t>
            </a:r>
            <a:r>
              <a:rPr lang="en-US" b="1" i="1" dirty="0"/>
              <a:t>THAT</a:t>
            </a:r>
            <a:r>
              <a:rPr lang="en-US" b="1" dirty="0"/>
              <a:t> I am continuous, unchanging, distinct from, &amp; more than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472113" y="4657725"/>
            <a:ext cx="4214812" cy="2098675"/>
          </a:xfrm>
          <a:prstGeom prst="cloudCallout">
            <a:avLst>
              <a:gd name="adj1" fmla="val -57626"/>
              <a:gd name="adj2" fmla="val -744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1238" y="4935538"/>
            <a:ext cx="27479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VALUES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what is important and meaningful to me and put it into words</a:t>
            </a:r>
            <a:endParaRPr lang="en-US"/>
          </a:p>
        </p:txBody>
      </p:sp>
      <p:sp>
        <p:nvSpPr>
          <p:cNvPr id="50" name="Cloud Callout 49"/>
          <p:cNvSpPr/>
          <p:nvPr/>
        </p:nvSpPr>
        <p:spPr>
          <a:xfrm>
            <a:off x="3492500" y="4241800"/>
            <a:ext cx="2482850" cy="2787650"/>
          </a:xfrm>
          <a:prstGeom prst="cloudCallout">
            <a:avLst>
              <a:gd name="adj1" fmla="val 16832"/>
              <a:gd name="adj2" fmla="val -635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29075" y="4595813"/>
            <a:ext cx="1443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COMMITTED ACTION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actions and take control of  them</a:t>
            </a:r>
            <a:endParaRPr lang="en-US" dirty="0"/>
          </a:p>
        </p:txBody>
      </p:sp>
      <p:sp>
        <p:nvSpPr>
          <p:cNvPr id="52" name="Cloud Callout 51"/>
          <p:cNvSpPr/>
          <p:nvPr/>
        </p:nvSpPr>
        <p:spPr>
          <a:xfrm>
            <a:off x="6307138" y="2924175"/>
            <a:ext cx="3379787" cy="2192338"/>
          </a:xfrm>
          <a:prstGeom prst="cloudCallout">
            <a:avLst>
              <a:gd name="adj1" fmla="val -73044"/>
              <a:gd name="adj2" fmla="val -31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7363" y="3260725"/>
            <a:ext cx="2262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EMPATHY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what someone else is feeling and feel it too</a:t>
            </a:r>
            <a:endParaRPr lang="en-US" dirty="0"/>
          </a:p>
        </p:txBody>
      </p:sp>
      <p:sp>
        <p:nvSpPr>
          <p:cNvPr id="54" name="Cloud Callout 53"/>
          <p:cNvSpPr/>
          <p:nvPr/>
        </p:nvSpPr>
        <p:spPr>
          <a:xfrm>
            <a:off x="5975350" y="1414463"/>
            <a:ext cx="3168650" cy="1727200"/>
          </a:xfrm>
          <a:prstGeom prst="cloudCallout">
            <a:avLst>
              <a:gd name="adj1" fmla="val -56698"/>
              <a:gd name="adj2" fmla="val 545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92875" y="1668463"/>
            <a:ext cx="23034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COMPASSION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suffering and respond</a:t>
            </a:r>
          </a:p>
          <a:p>
            <a:pPr eaLnBrk="1" hangingPunct="1"/>
            <a:r>
              <a:rPr lang="en-US" b="1" dirty="0" smtClean="0"/>
              <a:t>      with </a:t>
            </a:r>
            <a:r>
              <a:rPr lang="en-US" b="1" dirty="0"/>
              <a:t>kindness</a:t>
            </a:r>
            <a:endParaRPr lang="en-US" dirty="0"/>
          </a:p>
        </p:txBody>
      </p:sp>
      <p:sp>
        <p:nvSpPr>
          <p:cNvPr id="21" name="Cloud Callout 20"/>
          <p:cNvSpPr/>
          <p:nvPr/>
        </p:nvSpPr>
        <p:spPr>
          <a:xfrm>
            <a:off x="5795963" y="0"/>
            <a:ext cx="3333750" cy="1752600"/>
          </a:xfrm>
          <a:prstGeom prst="cloudCallout">
            <a:avLst>
              <a:gd name="adj1" fmla="val -60748"/>
              <a:gd name="adj2" fmla="val 921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5850" y="238125"/>
            <a:ext cx="2630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SELF-AS-PROCESS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</a:t>
            </a:r>
            <a:r>
              <a:rPr lang="en-US" b="1" i="1" dirty="0"/>
              <a:t>THAT</a:t>
            </a:r>
            <a:r>
              <a:rPr lang="en-US" b="1" dirty="0"/>
              <a:t> I  </a:t>
            </a:r>
            <a:r>
              <a:rPr lang="en-US" b="1" dirty="0" smtClean="0"/>
              <a:t>see, hear, touch, taste, smell, think, </a:t>
            </a:r>
            <a:r>
              <a:rPr lang="en-US" b="1" dirty="0"/>
              <a:t>feel, do</a:t>
            </a:r>
          </a:p>
          <a:p>
            <a:pPr eaLnBrk="1" hangingPunct="1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79388" y="0"/>
            <a:ext cx="8780462" cy="6742113"/>
          </a:xfrm>
          <a:prstGeom prst="ellipse">
            <a:avLst/>
          </a:prstGeom>
          <a:noFill/>
          <a:ln w="730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10629" y="2560439"/>
            <a:ext cx="4513682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Self-as-Context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62175" y="6471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2377" y="17520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28953" y="51655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92875" y="1936750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11213" y="519141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2431" y="3402681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29075" y="5151728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51131" y="524085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72684" y="3559679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8" grpId="0" animBg="1"/>
      <p:bldP spid="39" grpId="0"/>
      <p:bldP spid="40" grpId="0" animBg="1"/>
      <p:bldP spid="41" grpId="0"/>
      <p:bldP spid="42" grpId="0" animBg="1"/>
      <p:bldP spid="43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21" grpId="0" animBg="1"/>
      <p:bldP spid="22" grpId="0"/>
      <p:bldP spid="35" grpId="0" animBg="1"/>
      <p:bldP spid="36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10" y="990600"/>
            <a:ext cx="3424635" cy="4572064"/>
          </a:xfrm>
          <a:prstGeom prst="rect">
            <a:avLst/>
          </a:prstGeom>
        </p:spPr>
      </p:pic>
      <p:sp>
        <p:nvSpPr>
          <p:cNvPr id="30" name="Cloud Callout 29"/>
          <p:cNvSpPr/>
          <p:nvPr/>
        </p:nvSpPr>
        <p:spPr>
          <a:xfrm>
            <a:off x="3249107" y="121016"/>
            <a:ext cx="4664753" cy="1747440"/>
          </a:xfrm>
          <a:prstGeom prst="cloudCallout">
            <a:avLst>
              <a:gd name="adj1" fmla="val -16341"/>
              <a:gd name="adj2" fmla="val 739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301886" y="522040"/>
            <a:ext cx="4003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TEA</a:t>
            </a:r>
            <a:endParaRPr lang="en-US" b="1" dirty="0"/>
          </a:p>
          <a:p>
            <a:pPr eaLnBrk="1" hangingPunct="1"/>
            <a:r>
              <a:rPr lang="en-US" b="1" dirty="0" smtClean="0"/>
              <a:t>WATER ……… plus tea leaves</a:t>
            </a:r>
            <a:endParaRPr lang="en-US" b="1" dirty="0"/>
          </a:p>
        </p:txBody>
      </p:sp>
      <p:sp>
        <p:nvSpPr>
          <p:cNvPr id="38" name="Cloud Callout 37"/>
          <p:cNvSpPr/>
          <p:nvPr/>
        </p:nvSpPr>
        <p:spPr>
          <a:xfrm>
            <a:off x="256189" y="1184943"/>
            <a:ext cx="2987675" cy="2009775"/>
          </a:xfrm>
          <a:prstGeom prst="cloudCallout">
            <a:avLst>
              <a:gd name="adj1" fmla="val 87573"/>
              <a:gd name="adj2" fmla="val 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46049" y="1427591"/>
            <a:ext cx="23034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MILK</a:t>
            </a:r>
          </a:p>
          <a:p>
            <a:pPr eaLnBrk="1" hangingPunct="1"/>
            <a:r>
              <a:rPr lang="en-US" b="1" dirty="0" smtClean="0"/>
              <a:t>WATER………. plus  various fats, proteins &amp; sugars</a:t>
            </a:r>
            <a:endParaRPr lang="en-US" b="1" dirty="0"/>
          </a:p>
          <a:p>
            <a:pPr eaLnBrk="1" hangingPunct="1"/>
            <a:endParaRPr lang="en-US" dirty="0"/>
          </a:p>
        </p:txBody>
      </p:sp>
      <p:sp>
        <p:nvSpPr>
          <p:cNvPr id="42" name="Cloud Callout 41"/>
          <p:cNvSpPr/>
          <p:nvPr/>
        </p:nvSpPr>
        <p:spPr>
          <a:xfrm>
            <a:off x="-200988" y="3272798"/>
            <a:ext cx="4173537" cy="3074988"/>
          </a:xfrm>
          <a:prstGeom prst="cloudCallout">
            <a:avLst>
              <a:gd name="adj1" fmla="val 67545"/>
              <a:gd name="adj2" fmla="val -72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4774" y="4175752"/>
            <a:ext cx="29289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BEER</a:t>
            </a:r>
          </a:p>
          <a:p>
            <a:pPr eaLnBrk="1" hangingPunct="1"/>
            <a:r>
              <a:rPr lang="en-US" b="1" dirty="0" smtClean="0"/>
              <a:t>WATER ……. plus beery stuff</a:t>
            </a:r>
            <a:endParaRPr lang="en-US" b="1" dirty="0"/>
          </a:p>
        </p:txBody>
      </p:sp>
      <p:sp>
        <p:nvSpPr>
          <p:cNvPr id="50" name="Cloud Callout 49"/>
          <p:cNvSpPr/>
          <p:nvPr/>
        </p:nvSpPr>
        <p:spPr>
          <a:xfrm>
            <a:off x="3611481" y="4278879"/>
            <a:ext cx="3162777" cy="2402739"/>
          </a:xfrm>
          <a:prstGeom prst="cloudCallout">
            <a:avLst>
              <a:gd name="adj1" fmla="val -3282"/>
              <a:gd name="adj2" fmla="val -783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334879" y="4637417"/>
            <a:ext cx="194481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COFFEE</a:t>
            </a:r>
          </a:p>
          <a:p>
            <a:pPr eaLnBrk="1" hangingPunct="1"/>
            <a:r>
              <a:rPr lang="en-US" b="1" dirty="0" smtClean="0"/>
              <a:t>WATER…….. plus coffee bean extracts</a:t>
            </a:r>
            <a:endParaRPr lang="en-US" dirty="0"/>
          </a:p>
        </p:txBody>
      </p:sp>
      <p:sp>
        <p:nvSpPr>
          <p:cNvPr id="52" name="Cloud Callout 51"/>
          <p:cNvSpPr/>
          <p:nvPr/>
        </p:nvSpPr>
        <p:spPr>
          <a:xfrm>
            <a:off x="6307138" y="2924175"/>
            <a:ext cx="3379787" cy="2192338"/>
          </a:xfrm>
          <a:prstGeom prst="cloudCallout">
            <a:avLst>
              <a:gd name="adj1" fmla="val -71620"/>
              <a:gd name="adj2" fmla="val -52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7363" y="3260725"/>
            <a:ext cx="2262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 smtClean="0"/>
              <a:t>ORANGE JUICE</a:t>
            </a:r>
            <a:endParaRPr lang="en-US" b="1" dirty="0"/>
          </a:p>
          <a:p>
            <a:pPr eaLnBrk="1" hangingPunct="1"/>
            <a:r>
              <a:rPr lang="en-US" b="1" dirty="0" smtClean="0"/>
              <a:t>WATER …….. plus</a:t>
            </a:r>
          </a:p>
          <a:p>
            <a:pPr eaLnBrk="1" hangingPunct="1"/>
            <a:r>
              <a:rPr lang="en-US" b="1" dirty="0"/>
              <a:t>b</a:t>
            </a:r>
            <a:r>
              <a:rPr lang="en-US" b="1" dirty="0" smtClean="0"/>
              <a:t>its of orange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79388" y="0"/>
            <a:ext cx="8780462" cy="6742113"/>
          </a:xfrm>
          <a:prstGeom prst="ellipse">
            <a:avLst/>
          </a:prstGeom>
          <a:noFill/>
          <a:ln w="730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10629" y="2560439"/>
            <a:ext cx="4513682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Water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8228" y="822790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07786" y="169517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60565" y="4452751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34879" y="5193332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52239" y="353772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2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8" grpId="0" animBg="1"/>
      <p:bldP spid="39" grpId="0"/>
      <p:bldP spid="42" grpId="0" animBg="1"/>
      <p:bldP spid="43" grpId="0"/>
      <p:bldP spid="50" grpId="0" animBg="1"/>
      <p:bldP spid="51" grpId="0"/>
      <p:bldP spid="52" grpId="0" animBg="1"/>
      <p:bldP spid="53" grpId="0"/>
      <p:bldP spid="35" grpId="0" animBg="1"/>
      <p:bldP spid="36" grpId="0" animBg="1"/>
      <p:bldP spid="37" grpId="0" animBg="1"/>
      <p:bldP spid="44" grpId="0" animBg="1"/>
      <p:bldP spid="47" grpId="0" animBg="1"/>
      <p:bldP spid="57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US" sz="2400" b="1" dirty="0" smtClean="0"/>
              <a:t>All current ACT Books (except one) have the ‘old’ definition:</a:t>
            </a:r>
          </a:p>
          <a:p>
            <a:r>
              <a:rPr lang="en-US" sz="2400" b="1" dirty="0" smtClean="0"/>
              <a:t>Self-as-context </a:t>
            </a:r>
            <a:r>
              <a:rPr lang="en-US" sz="2400" b="1" i="1" dirty="0" smtClean="0"/>
              <a:t>is </a:t>
            </a:r>
            <a:r>
              <a:rPr lang="en-US" sz="2400" b="1" dirty="0" smtClean="0"/>
              <a:t>the observing </a:t>
            </a:r>
            <a:r>
              <a:rPr lang="en-US" sz="2400" b="1" dirty="0"/>
              <a:t>or transcendent </a:t>
            </a:r>
            <a:r>
              <a:rPr lang="en-US" sz="2400" b="1" dirty="0" smtClean="0"/>
              <a:t>self; i.e. they are synonymous</a:t>
            </a:r>
          </a:p>
          <a:p>
            <a:r>
              <a:rPr lang="en-AU" sz="2400" b="1" dirty="0" smtClean="0"/>
              <a:t>But is water synonymous with tea?</a:t>
            </a:r>
          </a:p>
          <a:p>
            <a:r>
              <a:rPr lang="en-AU" sz="2400" b="1" dirty="0" smtClean="0"/>
              <a:t>To make tea, we add </a:t>
            </a:r>
            <a:r>
              <a:rPr lang="en-AU" sz="2400" b="1" dirty="0"/>
              <a:t>stuff </a:t>
            </a:r>
            <a:r>
              <a:rPr lang="en-AU" sz="2400" b="1" dirty="0" smtClean="0"/>
              <a:t>to </a:t>
            </a:r>
            <a:r>
              <a:rPr lang="en-AU" sz="2400" b="1" dirty="0"/>
              <a:t>water </a:t>
            </a:r>
            <a:endParaRPr lang="en-AU" sz="2400" b="1" dirty="0" smtClean="0"/>
          </a:p>
          <a:p>
            <a:r>
              <a:rPr lang="en-AU" sz="2400" b="1" dirty="0" smtClean="0"/>
              <a:t>To ‘make’ an experience of the </a:t>
            </a:r>
            <a:r>
              <a:rPr lang="en-US" sz="2400" b="1" dirty="0" smtClean="0"/>
              <a:t>observing </a:t>
            </a:r>
            <a:r>
              <a:rPr lang="en-US" sz="2400" b="1" dirty="0"/>
              <a:t>or transcendent </a:t>
            </a:r>
            <a:r>
              <a:rPr lang="en-US" sz="2400" b="1" dirty="0" smtClean="0"/>
              <a:t>self, we </a:t>
            </a:r>
            <a:r>
              <a:rPr lang="en-AU" sz="2400" b="1" dirty="0" smtClean="0"/>
              <a:t>add </a:t>
            </a:r>
            <a:r>
              <a:rPr lang="en-AU" sz="2400" b="1" dirty="0"/>
              <a:t>stuff to </a:t>
            </a:r>
            <a:r>
              <a:rPr lang="en-AU" sz="2400" b="1" dirty="0" smtClean="0"/>
              <a:t>S-A-C </a:t>
            </a:r>
          </a:p>
          <a:p>
            <a:endParaRPr lang="en-AU" sz="2400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89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 …. </a:t>
            </a:r>
            <a:r>
              <a:rPr lang="en-AU" dirty="0"/>
              <a:t>p</a:t>
            </a:r>
            <a:r>
              <a:rPr lang="en-AU" dirty="0" smtClean="0"/>
              <a:t>lus what?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AU" sz="2400" b="1" dirty="0" smtClean="0"/>
              <a:t>To experience </a:t>
            </a:r>
            <a:r>
              <a:rPr lang="en-US" sz="2400" b="1" dirty="0" smtClean="0"/>
              <a:t>observing/transcendent self:</a:t>
            </a:r>
          </a:p>
          <a:p>
            <a:endParaRPr lang="en-AU" sz="2400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13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290605" y="23622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I, here, </a:t>
            </a:r>
            <a:r>
              <a:rPr lang="en-US" b="1" dirty="0" smtClean="0">
                <a:solidFill>
                  <a:schemeClr val="accent2"/>
                </a:solidFill>
              </a:rPr>
              <a:t>now notice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4282" y="3224445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Frame of distinction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9682" y="23622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Deictic framing (S-A-C)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33017" y="5367733"/>
            <a:ext cx="4419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and ‘I’ (or ‘the part of me that notices’)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am continuous &amp; unchanging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2094" y="5367733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Temporal frame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4282" y="4372226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Hierarchical frame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53790" y="322444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distinct from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61811" y="3682187"/>
            <a:ext cx="365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WHAT</a:t>
            </a:r>
            <a:r>
              <a:rPr lang="en-US" b="1" dirty="0" smtClean="0"/>
              <a:t> I  see, hear, touch, taste, </a:t>
            </a:r>
          </a:p>
          <a:p>
            <a:r>
              <a:rPr lang="en-US" b="1" dirty="0" smtClean="0"/>
              <a:t>smell, think, feel, do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2138" y="4399213"/>
            <a:ext cx="345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b="1" dirty="0" smtClean="0">
                <a:solidFill>
                  <a:schemeClr val="accent2"/>
                </a:solidFill>
              </a:rPr>
              <a:t>nd there is more to ‘me’ than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2444" y="2791573"/>
            <a:ext cx="3620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THAT</a:t>
            </a:r>
            <a:r>
              <a:rPr lang="en-US" b="1" dirty="0"/>
              <a:t> </a:t>
            </a:r>
            <a:r>
              <a:rPr lang="en-US" b="1" dirty="0" smtClean="0"/>
              <a:t>‘I’ </a:t>
            </a:r>
            <a:r>
              <a:rPr lang="en-US" b="1" dirty="0"/>
              <a:t>am </a:t>
            </a:r>
            <a:r>
              <a:rPr lang="en-US" b="1" dirty="0" smtClean="0"/>
              <a:t>(</a:t>
            </a:r>
            <a:r>
              <a:rPr lang="en-US" b="1" dirty="0"/>
              <a:t>or ‘a part of me’ is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26582" y="5925234"/>
            <a:ext cx="486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whereas thoughts, feelings, sensations,</a:t>
            </a:r>
          </a:p>
          <a:p>
            <a:r>
              <a:rPr lang="en-US" b="1" dirty="0" smtClean="0"/>
              <a:t>actions and body parts constantly change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9832" y="4719961"/>
            <a:ext cx="417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these thoughts, feelings, sensations</a:t>
            </a:r>
          </a:p>
          <a:p>
            <a:r>
              <a:rPr lang="en-US" b="1" dirty="0"/>
              <a:t>a</a:t>
            </a:r>
            <a:r>
              <a:rPr lang="en-US" b="1" dirty="0" smtClean="0"/>
              <a:t>ctions and body parts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43630" y="279157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43629" y="369892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Plus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91401" y="486860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6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ttp://ak8.picdn.net/shutterstock/videos/1281106/preview/stock-footage-woman-at-the-mountain-peak-looking-around-camera-stabilizer-sh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1752600"/>
            <a:ext cx="6183312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Cloud Callout 29"/>
          <p:cNvSpPr/>
          <p:nvPr/>
        </p:nvSpPr>
        <p:spPr>
          <a:xfrm>
            <a:off x="1619250" y="115888"/>
            <a:ext cx="4752975" cy="1431925"/>
          </a:xfrm>
          <a:prstGeom prst="cloudCallout">
            <a:avLst>
              <a:gd name="adj1" fmla="val 8298"/>
              <a:gd name="adj2" fmla="val 873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62175" y="347663"/>
            <a:ext cx="4003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CONTACTING THE PRESENT MOMENT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</a:p>
          <a:p>
            <a:pPr eaLnBrk="1" hangingPunct="1"/>
            <a:endParaRPr lang="en-US" dirty="0"/>
          </a:p>
        </p:txBody>
      </p:sp>
      <p:sp>
        <p:nvSpPr>
          <p:cNvPr id="38" name="Cloud Callout 37"/>
          <p:cNvSpPr/>
          <p:nvPr/>
        </p:nvSpPr>
        <p:spPr>
          <a:xfrm>
            <a:off x="117475" y="1196975"/>
            <a:ext cx="2987675" cy="2009775"/>
          </a:xfrm>
          <a:prstGeom prst="cloudCallout">
            <a:avLst>
              <a:gd name="adj1" fmla="val 87573"/>
              <a:gd name="adj2" fmla="val 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57225" y="1425575"/>
            <a:ext cx="23034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DEFUSION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my thoughts and see them as words and pictures</a:t>
            </a:r>
            <a:endParaRPr lang="en-US"/>
          </a:p>
        </p:txBody>
      </p:sp>
      <p:sp>
        <p:nvSpPr>
          <p:cNvPr id="40" name="Cloud Callout 39"/>
          <p:cNvSpPr/>
          <p:nvPr/>
        </p:nvSpPr>
        <p:spPr>
          <a:xfrm>
            <a:off x="-222250" y="2781300"/>
            <a:ext cx="3910013" cy="2036763"/>
          </a:xfrm>
          <a:prstGeom prst="cloudCallout">
            <a:avLst>
              <a:gd name="adj1" fmla="val 58238"/>
              <a:gd name="adj2" fmla="val -691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0363" y="3121025"/>
            <a:ext cx="24828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ACCEPTANCE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thoughts and feelings and allow them to be as they are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2" name="Cloud Callout 41"/>
          <p:cNvSpPr/>
          <p:nvPr/>
        </p:nvSpPr>
        <p:spPr>
          <a:xfrm>
            <a:off x="182563" y="4241800"/>
            <a:ext cx="4173537" cy="3074988"/>
          </a:xfrm>
          <a:prstGeom prst="cloudCallout">
            <a:avLst>
              <a:gd name="adj1" fmla="val 67545"/>
              <a:gd name="adj2" fmla="val -728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11213" y="4622800"/>
            <a:ext cx="29289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TRANSCENDENT </a:t>
            </a:r>
            <a:r>
              <a:rPr lang="en-US" b="1" dirty="0" smtClean="0"/>
              <a:t>SELF </a:t>
            </a:r>
          </a:p>
          <a:p>
            <a:pPr eaLnBrk="1" hangingPunct="1"/>
            <a:r>
              <a:rPr lang="en-US" b="1" dirty="0"/>
              <a:t>o</a:t>
            </a:r>
            <a:r>
              <a:rPr lang="en-US" b="1" dirty="0" smtClean="0"/>
              <a:t>r OBSERVING </a:t>
            </a:r>
            <a:r>
              <a:rPr lang="en-US" b="1" dirty="0"/>
              <a:t>SELF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</a:t>
            </a:r>
            <a:r>
              <a:rPr lang="en-US" b="1" i="1" dirty="0"/>
              <a:t>THAT</a:t>
            </a:r>
            <a:r>
              <a:rPr lang="en-US" b="1" dirty="0"/>
              <a:t> I am continuous, unchanging, distinct from, &amp; more than </a:t>
            </a:r>
            <a:r>
              <a:rPr lang="en-US" b="1" i="1" dirty="0"/>
              <a:t>WHAT</a:t>
            </a:r>
            <a:r>
              <a:rPr lang="en-US" b="1" dirty="0"/>
              <a:t> I  see, hear, touch, taste, smell, think, feel, do</a:t>
            </a:r>
            <a:endParaRPr lang="en-US" dirty="0"/>
          </a:p>
        </p:txBody>
      </p:sp>
      <p:sp>
        <p:nvSpPr>
          <p:cNvPr id="48" name="Cloud Callout 47"/>
          <p:cNvSpPr/>
          <p:nvPr/>
        </p:nvSpPr>
        <p:spPr>
          <a:xfrm>
            <a:off x="5472113" y="4657725"/>
            <a:ext cx="4214812" cy="2098675"/>
          </a:xfrm>
          <a:prstGeom prst="cloudCallout">
            <a:avLst>
              <a:gd name="adj1" fmla="val -57626"/>
              <a:gd name="adj2" fmla="val -744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1238" y="4935538"/>
            <a:ext cx="274796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VALUES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what is important and meaningful to me and put it into words</a:t>
            </a:r>
            <a:endParaRPr lang="en-US"/>
          </a:p>
        </p:txBody>
      </p:sp>
      <p:sp>
        <p:nvSpPr>
          <p:cNvPr id="50" name="Cloud Callout 49"/>
          <p:cNvSpPr/>
          <p:nvPr/>
        </p:nvSpPr>
        <p:spPr>
          <a:xfrm>
            <a:off x="3492500" y="4241800"/>
            <a:ext cx="2482850" cy="2787650"/>
          </a:xfrm>
          <a:prstGeom prst="cloudCallout">
            <a:avLst>
              <a:gd name="adj1" fmla="val 16832"/>
              <a:gd name="adj2" fmla="val -635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029075" y="4595813"/>
            <a:ext cx="14430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COMMITTED ACTION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my actions and take control of  them</a:t>
            </a:r>
            <a:endParaRPr lang="en-US" dirty="0"/>
          </a:p>
        </p:txBody>
      </p:sp>
      <p:sp>
        <p:nvSpPr>
          <p:cNvPr id="52" name="Cloud Callout 51"/>
          <p:cNvSpPr/>
          <p:nvPr/>
        </p:nvSpPr>
        <p:spPr>
          <a:xfrm>
            <a:off x="6307138" y="2924175"/>
            <a:ext cx="3379787" cy="2192338"/>
          </a:xfrm>
          <a:prstGeom prst="cloudCallout">
            <a:avLst>
              <a:gd name="adj1" fmla="val -73044"/>
              <a:gd name="adj2" fmla="val -31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7363" y="3260725"/>
            <a:ext cx="2262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EMPATHY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what someone else is feeling and feel it too</a:t>
            </a:r>
            <a:endParaRPr lang="en-US" dirty="0"/>
          </a:p>
        </p:txBody>
      </p:sp>
      <p:sp>
        <p:nvSpPr>
          <p:cNvPr id="54" name="Cloud Callout 53"/>
          <p:cNvSpPr/>
          <p:nvPr/>
        </p:nvSpPr>
        <p:spPr>
          <a:xfrm>
            <a:off x="5975350" y="1414463"/>
            <a:ext cx="3168650" cy="1727200"/>
          </a:xfrm>
          <a:prstGeom prst="cloudCallout">
            <a:avLst>
              <a:gd name="adj1" fmla="val -56698"/>
              <a:gd name="adj2" fmla="val 5453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92875" y="1668463"/>
            <a:ext cx="23034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 dirty="0"/>
              <a:t>COMPASSION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I, here, now </a:t>
            </a:r>
            <a:r>
              <a:rPr lang="en-US" b="1" dirty="0"/>
              <a:t>notice  suffering and respond</a:t>
            </a:r>
          </a:p>
          <a:p>
            <a:pPr eaLnBrk="1" hangingPunct="1"/>
            <a:r>
              <a:rPr lang="en-US" b="1" dirty="0" smtClean="0"/>
              <a:t>      with </a:t>
            </a:r>
            <a:r>
              <a:rPr lang="en-US" b="1" dirty="0"/>
              <a:t>kindness</a:t>
            </a:r>
            <a:endParaRPr lang="en-US" dirty="0"/>
          </a:p>
        </p:txBody>
      </p:sp>
      <p:sp>
        <p:nvSpPr>
          <p:cNvPr id="21" name="Cloud Callout 20"/>
          <p:cNvSpPr/>
          <p:nvPr/>
        </p:nvSpPr>
        <p:spPr>
          <a:xfrm>
            <a:off x="5795963" y="0"/>
            <a:ext cx="3333750" cy="1752600"/>
          </a:xfrm>
          <a:prstGeom prst="cloudCallout">
            <a:avLst>
              <a:gd name="adj1" fmla="val -60748"/>
              <a:gd name="adj2" fmla="val 921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5850" y="238125"/>
            <a:ext cx="2630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SELF-AS-PROCESS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I, here, now </a:t>
            </a:r>
            <a:r>
              <a:rPr lang="en-US" b="1"/>
              <a:t>notice  </a:t>
            </a:r>
            <a:r>
              <a:rPr lang="en-US" b="1" i="1"/>
              <a:t>THAT</a:t>
            </a:r>
            <a:r>
              <a:rPr lang="en-US" b="1"/>
              <a:t> I  see, hear, touch, taste, smell, think, feel, do</a:t>
            </a:r>
          </a:p>
          <a:p>
            <a:pPr eaLnBrk="1" hangingPunct="1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79388" y="0"/>
            <a:ext cx="8780462" cy="6742113"/>
          </a:xfrm>
          <a:prstGeom prst="ellipse">
            <a:avLst/>
          </a:prstGeom>
          <a:noFill/>
          <a:ln w="730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10629" y="2560439"/>
            <a:ext cx="4513682" cy="92333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Self-as-Context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162175" y="6471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92377" y="175208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28953" y="51655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92875" y="1936750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11213" y="5191415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02431" y="3402681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029075" y="5151728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51131" y="5240854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872684" y="3559679"/>
            <a:ext cx="1216819" cy="369332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2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“Notice X”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550320"/>
            <a:ext cx="8001000" cy="45307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Contact with the Present </a:t>
            </a:r>
            <a:r>
              <a:rPr lang="en-US" sz="2000" b="1" dirty="0"/>
              <a:t>Moment </a:t>
            </a:r>
            <a:r>
              <a:rPr lang="en-US" sz="2000" dirty="0"/>
              <a:t>= </a:t>
            </a:r>
            <a:r>
              <a:rPr lang="en-US" sz="2000" dirty="0" smtClean="0"/>
              <a:t>notice </a:t>
            </a:r>
            <a:r>
              <a:rPr lang="en-US" sz="2000" dirty="0"/>
              <a:t>WHAT </a:t>
            </a:r>
            <a:r>
              <a:rPr lang="en-US" sz="2000" dirty="0" smtClean="0"/>
              <a:t>you </a:t>
            </a:r>
            <a:r>
              <a:rPr lang="en-US" sz="2000" dirty="0"/>
              <a:t>see, hear, touch, taste, smell, think, </a:t>
            </a:r>
            <a:r>
              <a:rPr lang="en-US" sz="2000" dirty="0" smtClean="0"/>
              <a:t>feel, do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Self-as-process    </a:t>
            </a:r>
            <a:r>
              <a:rPr lang="en-US" sz="2000" dirty="0"/>
              <a:t>= </a:t>
            </a:r>
            <a:r>
              <a:rPr lang="en-US" sz="2000" dirty="0" smtClean="0"/>
              <a:t>notice </a:t>
            </a:r>
            <a:r>
              <a:rPr lang="en-US" sz="2000" dirty="0"/>
              <a:t>THAT </a:t>
            </a:r>
            <a:r>
              <a:rPr lang="en-US" sz="2000" dirty="0" smtClean="0"/>
              <a:t>you are seeing, hearing, touching, tasting, smelling, thinking, feeling, doing …</a:t>
            </a:r>
          </a:p>
          <a:p>
            <a:pPr marL="0" indent="0" eaLnBrk="1" hangingPunct="1"/>
            <a:r>
              <a:rPr lang="en-US" sz="2000" dirty="0"/>
              <a:t> </a:t>
            </a:r>
            <a:r>
              <a:rPr lang="en-US" sz="2000" dirty="0" smtClean="0"/>
              <a:t>   … and noticing</a:t>
            </a:r>
            <a:endParaRPr lang="en-US" sz="2000" dirty="0"/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Observing/transcendent self </a:t>
            </a:r>
            <a:r>
              <a:rPr lang="en-US" sz="2000" dirty="0"/>
              <a:t>= </a:t>
            </a:r>
            <a:r>
              <a:rPr lang="en-US" sz="2000" dirty="0" smtClean="0"/>
              <a:t>notice THAT you are noticing…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/>
              <a:t>… and that the you (or ‘part of you’) which notices is </a:t>
            </a:r>
            <a:r>
              <a:rPr lang="en-US" sz="2000" i="1" dirty="0" smtClean="0"/>
              <a:t>continuous</a:t>
            </a:r>
            <a:r>
              <a:rPr lang="en-US" sz="2000" i="1" dirty="0"/>
              <a:t>, unchanging, distinct </a:t>
            </a:r>
            <a:r>
              <a:rPr lang="en-US" sz="2000" i="1" dirty="0" smtClean="0"/>
              <a:t>from, more </a:t>
            </a:r>
            <a:r>
              <a:rPr lang="en-US" sz="2000" i="1" dirty="0"/>
              <a:t>than </a:t>
            </a:r>
            <a:r>
              <a:rPr lang="en-US" sz="2000" dirty="0"/>
              <a:t>WHAT </a:t>
            </a:r>
            <a:r>
              <a:rPr lang="en-US" sz="2000" dirty="0" smtClean="0"/>
              <a:t>you </a:t>
            </a:r>
            <a:r>
              <a:rPr lang="en-US" sz="2000" dirty="0"/>
              <a:t>see, hear, touch, taste, smell, think, </a:t>
            </a:r>
            <a:r>
              <a:rPr lang="en-US" sz="2000" dirty="0" smtClean="0"/>
              <a:t>feel, and do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000" b="1" dirty="0" smtClean="0"/>
              <a:t>Self-as-context</a:t>
            </a:r>
            <a:r>
              <a:rPr lang="en-US" sz="2000" dirty="0" smtClean="0"/>
              <a:t> = flexibly noticing from a perspective of I, here, now (i.e. flexible </a:t>
            </a:r>
            <a:r>
              <a:rPr lang="en-US" sz="2000" dirty="0"/>
              <a:t>perspective </a:t>
            </a:r>
            <a:r>
              <a:rPr lang="en-US" sz="2000" dirty="0" smtClean="0"/>
              <a:t>taking)</a:t>
            </a:r>
          </a:p>
          <a:p>
            <a:pPr marL="0" indent="0" eaLnBrk="1" hangingPunct="1"/>
            <a:endParaRPr lang="en-AU" sz="2000" dirty="0"/>
          </a:p>
          <a:p>
            <a:pPr eaLnBrk="1" hangingPunct="1">
              <a:buFont typeface="Arial" pitchFamily="34" charset="0"/>
              <a:buChar char="•"/>
            </a:pPr>
            <a:endParaRPr lang="en-AU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653D078-D726-4311-B506-F6841EB3B57F}" type="slidenum">
              <a:rPr lang="en-US" smtClean="0"/>
              <a:pPr eaLnBrk="1" hangingPunct="1"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04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9725"/>
            <a:ext cx="8458200" cy="1143000"/>
          </a:xfrm>
        </p:spPr>
        <p:txBody>
          <a:bodyPr/>
          <a:lstStyle/>
          <a:p>
            <a:r>
              <a:rPr lang="en-US" sz="3600" dirty="0" smtClean="0"/>
              <a:t>Self-as-context = flexible perspective taking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take perspective on ‘self’ (i.e. ongoing stream of thoughts, feelings, actions)? </a:t>
            </a:r>
          </a:p>
          <a:p>
            <a:r>
              <a:rPr lang="en-US" i="1" dirty="0" smtClean="0"/>
              <a:t>‘Self-as-process’</a:t>
            </a:r>
          </a:p>
          <a:p>
            <a:r>
              <a:rPr lang="en-US" dirty="0" smtClean="0"/>
              <a:t>Able to take perspective on self-story?</a:t>
            </a:r>
          </a:p>
          <a:p>
            <a:r>
              <a:rPr lang="en-US" i="1" dirty="0" err="1" smtClean="0"/>
              <a:t>Defusion</a:t>
            </a:r>
            <a:r>
              <a:rPr lang="en-US" i="1" dirty="0" smtClean="0"/>
              <a:t> from the ‘conceptualized self’</a:t>
            </a:r>
          </a:p>
          <a:p>
            <a:r>
              <a:rPr lang="en-US" dirty="0"/>
              <a:t>Able to take perspective on one’s own noticing?</a:t>
            </a:r>
          </a:p>
          <a:p>
            <a:r>
              <a:rPr lang="en-US" i="1" dirty="0"/>
              <a:t>Transcendent or observing self</a:t>
            </a:r>
          </a:p>
          <a:p>
            <a:r>
              <a:rPr lang="en-US" dirty="0" smtClean="0"/>
              <a:t>Able </a:t>
            </a:r>
            <a:r>
              <a:rPr lang="en-US" dirty="0"/>
              <a:t>to imagine perspective of another?</a:t>
            </a:r>
          </a:p>
          <a:p>
            <a:r>
              <a:rPr lang="en-US" i="1" dirty="0" smtClean="0"/>
              <a:t>Empathy, Theory </a:t>
            </a:r>
            <a:r>
              <a:rPr lang="en-US" i="1" dirty="0"/>
              <a:t>of Mind</a:t>
            </a: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457E8-FD66-4F6A-BE88-140B42D51D2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The ‘Observing Self’: why bother?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3072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Aids </a:t>
            </a:r>
            <a:r>
              <a:rPr lang="en-AU" dirty="0"/>
              <a:t>defusion </a:t>
            </a:r>
            <a:r>
              <a:rPr lang="en-AU" dirty="0" smtClean="0"/>
              <a:t>– especially from conceptualised </a:t>
            </a:r>
            <a:r>
              <a:rPr lang="en-AU" dirty="0"/>
              <a:t>self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Aids acceptance, willingness, and formal exposure: a </a:t>
            </a:r>
            <a:r>
              <a:rPr lang="en-AU" dirty="0"/>
              <a:t>‘safe place’ inside </a:t>
            </a:r>
            <a:r>
              <a:rPr lang="en-AU" dirty="0" smtClean="0"/>
              <a:t>you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Important aspect of spirituality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For survivors: a part of you was unharmed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/>
              <a:t>Sense of stability amidst the chaos of life</a:t>
            </a: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EF21E8-034D-41E3-A2E0-5A62C2E82F10}" type="slidenum">
              <a:rPr lang="en-US" smtClean="0"/>
              <a:pPr eaLnBrk="1" hangingPunct="1">
                <a:defRPr/>
              </a:pPr>
              <a:t>17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9536" y="4724400"/>
            <a:ext cx="847725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NB: 1 &amp; 2 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are </a:t>
            </a: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easily 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achieved through </a:t>
            </a:r>
            <a:r>
              <a:rPr lang="en-AU" sz="2800" b="1" dirty="0" err="1" smtClean="0">
                <a:solidFill>
                  <a:schemeClr val="bg1"/>
                </a:solidFill>
                <a:latin typeface="Arial" charset="0"/>
                <a:cs typeface="+mn-cs"/>
              </a:rPr>
              <a:t>defusion</a:t>
            </a:r>
            <a:r>
              <a:rPr lang="en-AU" sz="2800" b="1" dirty="0" smtClean="0">
                <a:solidFill>
                  <a:schemeClr val="bg1"/>
                </a:solidFill>
                <a:latin typeface="Arial" charset="0"/>
                <a:cs typeface="+mn-cs"/>
              </a:rPr>
              <a:t> &amp; acceptance skills without  need for explicit ‘observing self’ </a:t>
            </a:r>
            <a:r>
              <a:rPr lang="en-AU" sz="2800" b="1" dirty="0">
                <a:solidFill>
                  <a:schemeClr val="bg1"/>
                </a:solidFill>
                <a:latin typeface="Arial" charset="0"/>
                <a:cs typeface="+mn-cs"/>
              </a:rPr>
              <a:t>exercises. </a:t>
            </a:r>
          </a:p>
        </p:txBody>
      </p:sp>
    </p:spTree>
    <p:extLst>
      <p:ext uri="{BB962C8B-B14F-4D97-AF65-F5344CB8AC3E}">
        <p14:creationId xmlns:p14="http://schemas.microsoft.com/office/powerpoint/2010/main" val="32097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smtClean="0"/>
              <a:t>Observing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dirty="0" smtClean="0"/>
              <a:t>Two Simple interventions: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AU" dirty="0" smtClean="0"/>
              <a:t>Notice X - and </a:t>
            </a:r>
            <a:r>
              <a:rPr lang="en-AU" i="1" dirty="0" smtClean="0"/>
              <a:t>be </a:t>
            </a:r>
            <a:r>
              <a:rPr lang="en-AU" i="1" dirty="0"/>
              <a:t>aware you’re </a:t>
            </a:r>
            <a:r>
              <a:rPr lang="en-AU" i="1" dirty="0" smtClean="0"/>
              <a:t>noticing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AU" dirty="0" smtClean="0"/>
              <a:t>Stage show metaphor</a:t>
            </a:r>
            <a:endParaRPr lang="en-AU" dirty="0"/>
          </a:p>
          <a:p>
            <a:pPr eaLnBrk="1" hangingPunct="1">
              <a:defRPr/>
            </a:pPr>
            <a:endParaRPr lang="en-AU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6FBDD8F-D331-4BB2-91DF-EF7DB2A0F784}" type="slidenum">
              <a:rPr lang="en-US" smtClean="0"/>
              <a:pPr eaLnBrk="1" hangingPunct="1"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839200" cy="453072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your breath (10 seconds pause)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(10 seconds pause)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what you’re thinking 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what you can hear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what your mind is telling you 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what you can feel in your feet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Notice what thoughts you’re having ....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dirty="0" smtClean="0"/>
              <a:t>Be aware you’re noticing ...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i="1" dirty="0" smtClean="0"/>
              <a:t>So there’s a part of you that notices everything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AU" sz="2000" i="1" dirty="0" smtClean="0"/>
              <a:t>Optional: Life is like a stage show … and on that stage are all your thoughts and feelings and everything you can see, hear, touch, taste and smell … and there’s a part of you </a:t>
            </a:r>
            <a:r>
              <a:rPr lang="en-AU" sz="2000" i="1" smtClean="0"/>
              <a:t>that can </a:t>
            </a:r>
            <a:r>
              <a:rPr lang="en-AU" sz="2000" i="1" dirty="0" smtClean="0"/>
              <a:t>step back and watch the show</a:t>
            </a:r>
          </a:p>
          <a:p>
            <a:pPr eaLnBrk="1" hangingPunct="1">
              <a:buFont typeface="Arial" pitchFamily="34" charset="0"/>
              <a:buChar char="•"/>
            </a:pPr>
            <a:endParaRPr lang="en-AU" dirty="0" smtClean="0"/>
          </a:p>
          <a:p>
            <a:pPr eaLnBrk="1" hangingPunct="1"/>
            <a:endParaRPr lang="en-AU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C237C66-AC3C-4EB1-88D2-2D491FA4CE61}" type="slidenum">
              <a:rPr lang="en-US" smtClean="0"/>
              <a:pPr eaLnBrk="1" hangingPunct="1"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6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2F5-3089-4786-A05B-FFBC8961A00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9074" name="Picture 2" descr="http://www.sftalent.com/sitebuilder/images/theatre-stage-spotlight-460-760x5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33400"/>
            <a:ext cx="8249093" cy="56007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30480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FEELINGS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8100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THOUGHTS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65386" y="369595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SMELL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56902" y="3048000"/>
            <a:ext cx="911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TASTE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7247" y="2438400"/>
            <a:ext cx="100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TOUCH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5012" y="20690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HEAR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24384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FFFFFF"/>
                </a:solidFill>
              </a:rPr>
              <a:t>SEE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98019" y="4788932"/>
            <a:ext cx="98424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PAIN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799" y="4830277"/>
            <a:ext cx="188006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MEMORY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278" y="4871622"/>
            <a:ext cx="183896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FEELING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0419" y="4941332"/>
            <a:ext cx="206017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THOUGHT</a:t>
            </a:r>
            <a:r>
              <a:rPr lang="en-AU" sz="2800" b="1" dirty="0" smtClean="0">
                <a:solidFill>
                  <a:srgbClr val="6600CC"/>
                </a:solidFill>
              </a:rPr>
              <a:t> 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37276" y="4941332"/>
            <a:ext cx="2473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SENSATION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5965" y="5011042"/>
            <a:ext cx="247332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0000"/>
                </a:solidFill>
              </a:rPr>
              <a:t>SULTANA</a:t>
            </a:r>
            <a:endParaRPr lang="en-AU" sz="2800" b="1" dirty="0">
              <a:solidFill>
                <a:srgbClr val="6600CC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4800" y="228600"/>
            <a:ext cx="8839200" cy="6629400"/>
          </a:xfrm>
          <a:prstGeom prst="ellipse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9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25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3C95-8219-4510-8280-5DDD48673ED2}" type="slidenum">
              <a:rPr lang="en-US"/>
              <a:pPr/>
              <a:t>20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Self-Acceptance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You are not who you think you are!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If your mind tells you a negative story …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‘Thanks, mind!’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And if it’s a positive story …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‘Thanks, mind!’</a:t>
            </a:r>
          </a:p>
          <a:p>
            <a:pPr marL="533400" indent="-533400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=&gt;The ‘Good self/Bad Self’ exercise</a:t>
            </a:r>
          </a:p>
          <a:p>
            <a:pPr marL="533400" indent="-533400">
              <a:lnSpc>
                <a:spcPct val="90000"/>
              </a:lnSpc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3C95-8219-4510-8280-5DDD48673ED2}" type="slidenum">
              <a:rPr lang="en-US"/>
              <a:pPr/>
              <a:t>21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Self-Acceptance</a:t>
            </a:r>
            <a:endParaRPr lang="en-US" dirty="0"/>
          </a:p>
        </p:txBody>
      </p:sp>
      <p:pic>
        <p:nvPicPr>
          <p:cNvPr id="7" name="Picture 4" descr="http://swktalk.com/livingwell/wp-content/uploads/2010/05/fune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7404100" cy="6664845"/>
          </a:xfrm>
          <a:prstGeom prst="rect">
            <a:avLst/>
          </a:prstGeom>
          <a:noFill/>
        </p:spPr>
      </p:pic>
      <p:sp>
        <p:nvSpPr>
          <p:cNvPr id="8" name="Cloud Callout 7"/>
          <p:cNvSpPr/>
          <p:nvPr/>
        </p:nvSpPr>
        <p:spPr>
          <a:xfrm>
            <a:off x="3505200" y="0"/>
            <a:ext cx="4267200" cy="2590800"/>
          </a:xfrm>
          <a:prstGeom prst="cloudCallout">
            <a:avLst>
              <a:gd name="adj1" fmla="val -61785"/>
              <a:gd name="adj2" fmla="val 54945"/>
            </a:avLst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She was so caring, loving, kind. Always  there for me when I needed her!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505200" y="0"/>
            <a:ext cx="4267200" cy="2590800"/>
          </a:xfrm>
          <a:prstGeom prst="cloudCallout">
            <a:avLst>
              <a:gd name="adj1" fmla="val -61785"/>
              <a:gd name="adj2" fmla="val 54945"/>
            </a:avLst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She had a really high opinion of herself!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071" y="0"/>
            <a:ext cx="7848600" cy="6740307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who am I?</a:t>
            </a: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471" y="152400"/>
            <a:ext cx="7848600" cy="6740307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 are one being: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Physical self (body)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Thinking Self (mind)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 Observing Self </a:t>
            </a: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23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C3C95-8219-4510-8280-5DDD48673ED2}" type="slidenum">
              <a:rPr lang="en-US"/>
              <a:pPr/>
              <a:t>22</a:t>
            </a:fld>
            <a:endParaRPr 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Conceptualised</a:t>
            </a:r>
            <a:r>
              <a:rPr lang="en-US" dirty="0" smtClean="0"/>
              <a:t> Self</a:t>
            </a:r>
            <a:endParaRPr lang="en-US" dirty="0"/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Your ‘</a:t>
            </a:r>
            <a:r>
              <a:rPr lang="en-US" dirty="0" err="1" smtClean="0"/>
              <a:t>conceptualised</a:t>
            </a:r>
            <a:r>
              <a:rPr lang="en-US" dirty="0" smtClean="0"/>
              <a:t> self’ is important and often useful. You wouldn’t want to get rid of it</a:t>
            </a:r>
          </a:p>
          <a:p>
            <a:pPr marL="533400" indent="-533400">
              <a:lnSpc>
                <a:spcPct val="90000"/>
              </a:lnSpc>
            </a:pPr>
            <a:r>
              <a:rPr lang="en-US" dirty="0" smtClean="0"/>
              <a:t>You may even want to work on developing it</a:t>
            </a:r>
          </a:p>
          <a:p>
            <a:pPr marL="533400" indent="-533400">
              <a:lnSpc>
                <a:spcPct val="90000"/>
              </a:lnSpc>
            </a:pPr>
            <a:r>
              <a:rPr lang="en-US" b="1" dirty="0" smtClean="0"/>
              <a:t>But hold it lightly – </a:t>
            </a:r>
            <a:r>
              <a:rPr lang="en-US" b="1" i="1" dirty="0" smtClean="0"/>
              <a:t>it is not you!</a:t>
            </a:r>
          </a:p>
          <a:p>
            <a:pPr marL="533400" indent="-533400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=&gt;The ‘I am’ exercise</a:t>
            </a:r>
          </a:p>
          <a:p>
            <a:pPr marL="533400" indent="-533400">
              <a:lnSpc>
                <a:spcPct val="90000"/>
              </a:lnSpc>
            </a:pPr>
            <a:endParaRPr lang="en-US" b="1" i="1" dirty="0" smtClean="0"/>
          </a:p>
          <a:p>
            <a:pPr marL="533400" indent="-533400">
              <a:lnSpc>
                <a:spcPct val="90000"/>
              </a:lnSpc>
            </a:pPr>
            <a:endParaRPr lang="en-US" dirty="0" smtClean="0"/>
          </a:p>
          <a:p>
            <a:pPr marL="533400" indent="-533400">
              <a:lnSpc>
                <a:spcPct val="90000"/>
              </a:lnSpc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Char char="n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3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0FC904-7EE2-4ED9-BFC1-7C349FE41675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Observing Self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A container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A space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A perspective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/>
              <a:t>An Experience </a:t>
            </a:r>
            <a:r>
              <a:rPr lang="en-US" dirty="0" smtClean="0"/>
              <a:t>‘beyond words’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543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3B9EC8-A1B1-4A49-9BDF-8B418E04DAB6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Adjectives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002587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Spacious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Expansive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Silent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Invisible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Formless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Groundless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Without borders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Ever present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Unchanging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Clear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Pure</a:t>
            </a:r>
          </a:p>
        </p:txBody>
      </p:sp>
    </p:spTree>
    <p:extLst>
      <p:ext uri="{BB962C8B-B14F-4D97-AF65-F5344CB8AC3E}">
        <p14:creationId xmlns:p14="http://schemas.microsoft.com/office/powerpoint/2010/main" val="38869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E25662-95A7-40C6-866D-CE9D76E684BA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Observing Self is AKA ..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002587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observ</a:t>
            </a:r>
            <a:r>
              <a:rPr lang="en-US" i="1" dirty="0" smtClean="0"/>
              <a:t>er</a:t>
            </a:r>
            <a:r>
              <a:rPr lang="en-US" dirty="0" smtClean="0"/>
              <a:t> self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noticing self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continuous ‘you’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transcendent self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silent self (or witness)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Self-as-perspective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‘I’ (or ‘you’) that notices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Spacious awareness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Pure awareness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Pure consciousness</a:t>
            </a:r>
          </a:p>
        </p:txBody>
      </p:sp>
    </p:spTree>
    <p:extLst>
      <p:ext uri="{BB962C8B-B14F-4D97-AF65-F5344CB8AC3E}">
        <p14:creationId xmlns:p14="http://schemas.microsoft.com/office/powerpoint/2010/main" val="39962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3BC8AD-8959-4FA0-B841-8B13A0120FE0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Types of Intervention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8002587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Metaphors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/>
              <a:t>Notice that you’re noticing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err="1" smtClean="0"/>
              <a:t>Defusion</a:t>
            </a:r>
            <a:r>
              <a:rPr lang="en-US" dirty="0" smtClean="0"/>
              <a:t> from self-story</a:t>
            </a:r>
          </a:p>
        </p:txBody>
      </p:sp>
    </p:spTree>
    <p:extLst>
      <p:ext uri="{BB962C8B-B14F-4D97-AF65-F5344CB8AC3E}">
        <p14:creationId xmlns:p14="http://schemas.microsoft.com/office/powerpoint/2010/main" val="39705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3C2FEA-B493-47C7-8D0A-79E21ED0097D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Useful Metaphors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/>
              <a:t>Watching a stage show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/>
              <a:t>The Documentary of you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/>
              <a:t>Sky &amp; weather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Chessboard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Lantern </a:t>
            </a:r>
            <a:r>
              <a:rPr lang="en-US" dirty="0"/>
              <a:t>in the dark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House &amp; Furniture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64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B5C20DE-5C12-4407-BBA2-5C986800AAEF}" type="slidenum">
              <a:rPr lang="en-US"/>
              <a:pPr eaLnBrk="1" hangingPunct="1"/>
              <a:t>28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Introduce ‘Observing Self’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 many ACT protocols, comes after </a:t>
            </a:r>
            <a:r>
              <a:rPr lang="en-US" dirty="0" err="1" smtClean="0"/>
              <a:t>defusion</a:t>
            </a:r>
            <a:r>
              <a:rPr lang="en-US" dirty="0" smtClean="0"/>
              <a:t>/acceptance/ present moment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‘So you’ve been doing  all these mindfulness exercises – noticing thoughts, noticing feelings, noticing your breath etc. What is this part of you that does all the noticing?’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D18DF1-61A5-4B62-A530-E78BBB0B904A}" type="slidenum">
              <a:rPr lang="en-US"/>
              <a:pPr eaLnBrk="1" hangingPunct="1"/>
              <a:t>29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Introduce ‘Observing Self’</a:t>
            </a:r>
            <a:endParaRPr lang="en-US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But good to plant seeds early, even from first session: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‘As you notice x, be aware you’re noticing’.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‘There’s x – and there’s a part of you noticing x’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‘Life is like a stage show ….’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6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Self-as-context: ‘new’ definition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r>
              <a:rPr lang="en-US" sz="2400" b="1" dirty="0"/>
              <a:t>Hayes, </a:t>
            </a:r>
            <a:r>
              <a:rPr lang="en-US" sz="2400" b="1" dirty="0" smtClean="0"/>
              <a:t>2011: </a:t>
            </a:r>
          </a:p>
          <a:p>
            <a:r>
              <a:rPr lang="en-US" sz="2400" b="1" dirty="0" smtClean="0"/>
              <a:t>“</a:t>
            </a:r>
            <a:r>
              <a:rPr lang="en-US" sz="2400" b="1" dirty="0"/>
              <a:t>Self-as-context is the coming together and flexible social extension of a cluster of deictic relations (especially I/here/now) </a:t>
            </a:r>
            <a:r>
              <a:rPr lang="en-US" sz="2400" b="1" dirty="0" smtClean="0"/>
              <a:t>that enable observation and description from a perspective or point of view. 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3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1596189"/>
            <a:ext cx="8305800" cy="452431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sz="9600" dirty="0" smtClean="0">
              <a:solidFill>
                <a:schemeClr val="accent3"/>
              </a:solidFill>
            </a:endParaRPr>
          </a:p>
          <a:p>
            <a:r>
              <a:rPr lang="en-US" sz="9600" dirty="0" smtClean="0">
                <a:solidFill>
                  <a:schemeClr val="accent3"/>
                </a:solidFill>
              </a:rPr>
              <a:t>  W T F ??!!!</a:t>
            </a:r>
          </a:p>
          <a:p>
            <a:endParaRPr lang="en-US" sz="9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2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1A554A-1A71-4343-8B63-9D8FD6FAFD9C}" type="slidenum">
              <a:rPr lang="en-US"/>
              <a:pPr eaLnBrk="1" hangingPunct="1"/>
              <a:t>30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Brief Observing Self Exercise 1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5500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Close your eyes. Notice: where are your thoughts? Above you, behind you, in front of you, to one side? Inside your head or body?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Are they pictures, words or sounds? Moving or still? What speed &amp; what direction?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So your thinking self is generating thoughts – and another part of ‘you’ is noticing them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The thoughts keep changing. But the ‘you’ that notices them does not change.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dirty="0" smtClean="0"/>
              <a:t>This gets your mind whirring/ debating/ analyzing – so let’s do that again. Notice: where are your thoughts? (</a:t>
            </a:r>
            <a:r>
              <a:rPr lang="en-US" i="1" dirty="0" smtClean="0"/>
              <a:t>Repeat as needs)</a:t>
            </a:r>
          </a:p>
        </p:txBody>
      </p:sp>
    </p:spTree>
    <p:extLst>
      <p:ext uri="{BB962C8B-B14F-4D97-AF65-F5344CB8AC3E}">
        <p14:creationId xmlns:p14="http://schemas.microsoft.com/office/powerpoint/2010/main" val="121157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489B94-BE23-4C83-BB0C-F7CCB7A485CB}" type="slidenum">
              <a:rPr lang="en-US"/>
              <a:pPr eaLnBrk="1" hangingPunct="1"/>
              <a:t>31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Brief Observing Self Exercise 2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55006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how you’re sitting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 can see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 can smell and taste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 can hear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you’re thinking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you’re feeling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en-US" dirty="0" smtClean="0"/>
              <a:t>Notice what you’re doing (5 </a:t>
            </a:r>
            <a:r>
              <a:rPr lang="en-US" dirty="0" err="1" smtClean="0"/>
              <a:t>secs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i="1" dirty="0" smtClean="0"/>
              <a:t>There’s a part of you in there notices everything you see, hear, touch, taste, smell, think, feel, or do … is it good, bad, or ‘just there’?</a:t>
            </a:r>
          </a:p>
        </p:txBody>
      </p:sp>
    </p:spTree>
    <p:extLst>
      <p:ext uri="{BB962C8B-B14F-4D97-AF65-F5344CB8AC3E}">
        <p14:creationId xmlns:p14="http://schemas.microsoft.com/office/powerpoint/2010/main" val="4517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BE41C3-A050-46A8-9D63-F391013F788D}" type="slidenum">
              <a:rPr lang="en-US"/>
              <a:pPr eaLnBrk="1" hangingPunct="1"/>
              <a:t>32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‘Not This, Not That’ Exercise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Observe X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There is X; there ‘you’ are observing X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If you can observe X, you cannot be X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X continually changes; the ‘you’ that observes X does not change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 X = Breath/thoughts/body/feelings/roles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en-US" smtClean="0"/>
              <a:t>To emphasize the ‘continuous’ nature of you, add in memories: </a:t>
            </a:r>
            <a:r>
              <a:rPr lang="en-US" i="1" smtClean="0"/>
              <a:t>The ‘you’ that observes was there at the time.</a:t>
            </a:r>
          </a:p>
        </p:txBody>
      </p:sp>
    </p:spTree>
    <p:extLst>
      <p:ext uri="{BB962C8B-B14F-4D97-AF65-F5344CB8AC3E}">
        <p14:creationId xmlns:p14="http://schemas.microsoft.com/office/powerpoint/2010/main" val="24398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1E9E07-9EEE-4B03-B856-D46BC381D7B1}" type="slidenum">
              <a:rPr lang="en-US"/>
              <a:pPr eaLnBrk="1" hangingPunct="1"/>
              <a:t>33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Are You?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Q: Who are you?</a:t>
            </a:r>
          </a:p>
          <a:p>
            <a:pPr eaLnBrk="1" hangingPunct="1"/>
            <a:r>
              <a:rPr lang="en-US" smtClean="0"/>
              <a:t>R: I am …</a:t>
            </a:r>
          </a:p>
          <a:p>
            <a:pPr eaLnBrk="1" hangingPunct="1"/>
            <a:r>
              <a:rPr lang="en-US" smtClean="0"/>
              <a:t>Q: Thank you. (pause). Who are you?</a:t>
            </a:r>
          </a:p>
          <a:p>
            <a:pPr eaLnBrk="1" hangingPunct="1"/>
            <a:r>
              <a:rPr lang="en-US" smtClean="0"/>
              <a:t>R: I am 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/>
              <a:t>To finish off, R says: ‘I just am’</a:t>
            </a:r>
          </a:p>
        </p:txBody>
      </p:sp>
    </p:spTree>
    <p:extLst>
      <p:ext uri="{BB962C8B-B14F-4D97-AF65-F5344CB8AC3E}">
        <p14:creationId xmlns:p14="http://schemas.microsoft.com/office/powerpoint/2010/main" val="59571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984E05-5D66-4D3F-ABC0-F9078A6D1FF4}" type="slidenum">
              <a:rPr lang="en-US"/>
              <a:pPr eaLnBrk="1" hangingPunct="1"/>
              <a:t>34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Let Yourself Go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Bring to mind an image and some words that represent your: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a) Professional self; b) Suffering self; c) Strong self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Observe this image and these words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If you can observe this image and these words, you cannot </a:t>
            </a:r>
            <a:r>
              <a:rPr lang="en-US" i="1" smtClean="0"/>
              <a:t>be</a:t>
            </a:r>
            <a:r>
              <a:rPr lang="en-US" smtClean="0"/>
              <a:t> this image and these words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Knowing this, let it go …for now 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smtClean="0"/>
              <a:t>When it comes back, hold it lightly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33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Self-as-context: ‘new’ definition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“Flexible Perspective Taking”</a:t>
            </a:r>
          </a:p>
          <a:p>
            <a:pPr eaLnBrk="1" hangingPunct="1"/>
            <a:r>
              <a:rPr lang="en-AU" dirty="0" smtClean="0"/>
              <a:t>Ability to observe and describe from a perspective or point of view</a:t>
            </a:r>
          </a:p>
          <a:p>
            <a:pPr eaLnBrk="1" hangingPunct="1"/>
            <a:r>
              <a:rPr lang="en-AU" i="1" dirty="0" smtClean="0"/>
              <a:t>enables or facilitates many different experiences, </a:t>
            </a:r>
          </a:p>
          <a:p>
            <a:pPr eaLnBrk="1" hangingPunct="1"/>
            <a:r>
              <a:rPr lang="en-AU" i="1" dirty="0" smtClean="0"/>
              <a:t>including theory of mind, empathy, compassion, self-compassion, acceptance, </a:t>
            </a:r>
            <a:r>
              <a:rPr lang="en-AU" i="1" dirty="0" err="1" smtClean="0"/>
              <a:t>defusion</a:t>
            </a:r>
            <a:r>
              <a:rPr lang="en-AU" i="1" dirty="0" smtClean="0"/>
              <a:t> ….</a:t>
            </a:r>
          </a:p>
          <a:p>
            <a:pPr eaLnBrk="1" hangingPunct="1"/>
            <a:r>
              <a:rPr lang="en-AU" b="1" i="1" dirty="0" smtClean="0"/>
              <a:t>and a transcendent sense of self (often called ‘the observing self’).</a:t>
            </a:r>
            <a:endParaRPr lang="en-AU" b="1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95B217-59B5-41F7-A63A-6D924AB6E7DD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04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077200" cy="1143000"/>
          </a:xfrm>
        </p:spPr>
        <p:txBody>
          <a:bodyPr/>
          <a:lstStyle/>
          <a:p>
            <a:pPr eaLnBrk="1" hangingPunct="1"/>
            <a:endParaRPr lang="en-US" sz="3600" dirty="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EE328A9-5B74-422E-B176-55C4D90C9C7D}" type="slidenum">
              <a:rPr lang="en-US" smtClean="0"/>
              <a:pPr eaLnBrk="1" hangingPunct="1">
                <a:defRPr/>
              </a:pPr>
              <a:t>5</a:t>
            </a:fld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5686" y="2967335"/>
            <a:ext cx="49526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21299999" rev="900000"/>
              </a:camera>
              <a:lightRig rig="threePt" dir="t"/>
            </a:scene3d>
            <a:sp3d extrusionH="57150" contourW="12700">
              <a:bevelB w="38100" h="38100"/>
              <a:extrusionClr>
                <a:schemeClr val="tx2">
                  <a:lumMod val="50000"/>
                  <a:lumOff val="50000"/>
                </a:schemeClr>
              </a:extrusionClr>
            </a:sp3d>
          </a:bodyPr>
          <a:lstStyle/>
          <a:p>
            <a:pPr algn="ctr"/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27000">
                    <a:schemeClr val="bg2">
                      <a:lumMod val="50000"/>
                      <a:lumOff val="5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 bit of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127000">
                    <a:schemeClr val="bg2">
                      <a:lumMod val="50000"/>
                      <a:lumOff val="5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RFT</a:t>
            </a:r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127000">
                  <a:schemeClr val="bg2">
                    <a:lumMod val="50000"/>
                    <a:lumOff val="5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2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4" descr="http://wwwdelivery.superstock.com/WI/223/4186/PreviewComp/SuperStock_4186-36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49213"/>
            <a:ext cx="2743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925638" y="1479550"/>
            <a:ext cx="85407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“I”</a:t>
            </a:r>
          </a:p>
        </p:txBody>
      </p:sp>
      <p:pic>
        <p:nvPicPr>
          <p:cNvPr id="70" name="Picture 10" descr="http://thumbs.dreamstime.com/thumblarge_466/1262623118oQ8fx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9213"/>
            <a:ext cx="2925762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638800" y="1597025"/>
            <a:ext cx="12827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“You”</a:t>
            </a:r>
          </a:p>
        </p:txBody>
      </p:sp>
      <p:pic>
        <p:nvPicPr>
          <p:cNvPr id="72" name="Picture 12" descr="http://us.cdn3.123rf.com/168nwm/karelnoppe/karelnoppe1211/karelnoppe121100001/16254081-close-up-portrait-of-cute-girl-pointing-on-blank-ditital-tablet-screen-isolated-on-wh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2125663"/>
            <a:ext cx="32575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1784350" y="2322513"/>
            <a:ext cx="1501775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“Here”</a:t>
            </a:r>
          </a:p>
        </p:txBody>
      </p:sp>
      <p:pic>
        <p:nvPicPr>
          <p:cNvPr id="74" name="Picture 16" descr="http://cache4.asset-cache.net/xt/skd182839sdc.jpg?v=1&amp;g=fs1%7C0%7CSTK%7C39%7C509&amp;s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2212975"/>
            <a:ext cx="2820988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494338" y="2324100"/>
            <a:ext cx="1671637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“There”</a:t>
            </a:r>
          </a:p>
        </p:txBody>
      </p:sp>
      <p:pic>
        <p:nvPicPr>
          <p:cNvPr id="76" name="Picture 75" descr="http://uthmag.com/wp-content/uploads/2012/07/growing-u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454400"/>
            <a:ext cx="6821487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1771650" y="2963863"/>
            <a:ext cx="16002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“Now” </a:t>
            </a:r>
          </a:p>
          <a:p>
            <a:pPr eaLnBrk="1" hangingPunct="1"/>
            <a:endParaRPr lang="en-US" sz="3600" b="1">
              <a:solidFill>
                <a:srgbClr val="FF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195513" y="3686175"/>
            <a:ext cx="0" cy="1255713"/>
          </a:xfrm>
          <a:prstGeom prst="straightConnector1">
            <a:avLst/>
          </a:prstGeom>
          <a:ln w="1206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557838" y="3040063"/>
            <a:ext cx="15303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/>
              <a:t>“Then”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795338" y="3686175"/>
            <a:ext cx="4454525" cy="1804988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32525" y="3921125"/>
            <a:ext cx="209550" cy="647700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4830763" y="3789363"/>
            <a:ext cx="749300" cy="628650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294063" y="3686175"/>
            <a:ext cx="2165350" cy="1038225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4063" y="5553017"/>
            <a:ext cx="5455010" cy="923330"/>
          </a:xfrm>
          <a:prstGeom prst="rect">
            <a:avLst/>
          </a:prstGeom>
          <a:solidFill>
            <a:schemeClr val="bg1">
              <a:lumMod val="50000"/>
            </a:schemeClr>
          </a:solidFill>
          <a:ln w="76200">
            <a:solidFill>
              <a:srgbClr val="FF0000"/>
            </a:solidFill>
            <a:prstDash val="sysDash"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DEICTIC FRAMING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02948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3" grpId="0" animBg="1"/>
      <p:bldP spid="75" grpId="0" animBg="1"/>
      <p:bldP spid="77" grpId="0" animBg="1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6042" y="54868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are </a:t>
            </a:r>
            <a:r>
              <a:rPr lang="en-GB" altLang="ja-JP" sz="2400" b="1" i="1" u="sng" dirty="0"/>
              <a:t>you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am</a:t>
            </a:r>
            <a:r>
              <a:rPr lang="en-GB" altLang="ja-JP" sz="2400" b="1" i="1" dirty="0"/>
              <a:t> </a:t>
            </a:r>
            <a:r>
              <a:rPr lang="en-GB" altLang="ja-JP" sz="2400" b="1" i="1" u="sng" dirty="0"/>
              <a:t>I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 </a:t>
            </a:r>
            <a:r>
              <a:rPr lang="en-GB" altLang="ja-JP" sz="2400" i="1" dirty="0"/>
              <a:t>What were </a:t>
            </a:r>
            <a:r>
              <a:rPr lang="en-GB" altLang="ja-JP" sz="2400" b="1" i="1" u="sng" dirty="0"/>
              <a:t>you</a:t>
            </a:r>
            <a:r>
              <a:rPr lang="en-GB" altLang="ja-JP" sz="2400" i="1" dirty="0"/>
              <a:t> doing </a:t>
            </a:r>
            <a:r>
              <a:rPr lang="en-GB" altLang="ja-JP" sz="2400" b="1" i="1" u="sng" dirty="0"/>
              <a:t>there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</a:t>
            </a:r>
            <a:r>
              <a:rPr lang="en-GB" altLang="ja-JP" sz="2400" i="1" dirty="0"/>
              <a:t>What was</a:t>
            </a:r>
            <a:r>
              <a:rPr lang="en-GB" altLang="ja-JP" sz="2400" b="1" i="1" dirty="0"/>
              <a:t> </a:t>
            </a:r>
            <a:r>
              <a:rPr lang="en-GB" altLang="ja-JP" sz="2400" b="1" i="1" u="sng" dirty="0" smtClean="0"/>
              <a:t>I</a:t>
            </a:r>
            <a:r>
              <a:rPr lang="en-GB" altLang="ja-JP" sz="2400" i="1" dirty="0" smtClean="0"/>
              <a:t> doing </a:t>
            </a:r>
            <a:r>
              <a:rPr lang="en-GB" altLang="ja-JP" sz="2400" b="1" i="1" u="sng" dirty="0"/>
              <a:t>there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are </a:t>
            </a:r>
            <a:r>
              <a:rPr lang="en-GB" altLang="ja-JP" sz="2400" b="1" i="1" u="sng" dirty="0"/>
              <a:t>you</a:t>
            </a:r>
            <a:r>
              <a:rPr lang="en-GB" altLang="ja-JP" sz="2400" b="1" i="1" dirty="0"/>
              <a:t> </a:t>
            </a:r>
            <a:r>
              <a:rPr lang="en-GB" altLang="ja-JP" sz="2400" i="1" dirty="0"/>
              <a:t>doing </a:t>
            </a:r>
            <a:r>
              <a:rPr lang="en-GB" altLang="ja-JP" sz="2400" b="1" i="1" u="sng" dirty="0"/>
              <a:t>now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endParaRPr lang="en-GB" altLang="ja-JP" sz="2400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GB" sz="2400" i="1" dirty="0"/>
              <a:t>“</a:t>
            </a:r>
            <a:r>
              <a:rPr lang="en-GB" altLang="ja-JP" sz="2400" i="1" dirty="0"/>
              <a:t>What </a:t>
            </a:r>
            <a:r>
              <a:rPr lang="en-GB" altLang="ja-JP" sz="2400" i="1" dirty="0" smtClean="0"/>
              <a:t>am</a:t>
            </a:r>
            <a:r>
              <a:rPr lang="en-GB" altLang="ja-JP" sz="2400" b="1" i="1" dirty="0" smtClean="0"/>
              <a:t> </a:t>
            </a:r>
            <a:r>
              <a:rPr lang="en-GB" altLang="ja-JP" sz="2400" b="1" i="1" u="sng" dirty="0" smtClean="0"/>
              <a:t>I</a:t>
            </a:r>
            <a:r>
              <a:rPr lang="en-GB" altLang="ja-JP" sz="2400" i="1" dirty="0" smtClean="0"/>
              <a:t> doing </a:t>
            </a:r>
            <a:r>
              <a:rPr lang="en-GB" altLang="ja-JP" sz="2400" b="1" i="1" u="sng" dirty="0"/>
              <a:t>now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GB" sz="2400" i="1" dirty="0" smtClean="0"/>
              <a:t>“</a:t>
            </a:r>
            <a:r>
              <a:rPr lang="en-GB" altLang="ja-JP" sz="2400" i="1" dirty="0"/>
              <a:t>What were </a:t>
            </a:r>
            <a:r>
              <a:rPr lang="en-GB" altLang="ja-JP" sz="2400" b="1" i="1" u="sng" dirty="0"/>
              <a:t>you</a:t>
            </a:r>
            <a:r>
              <a:rPr lang="en-GB" altLang="ja-JP" sz="2400" b="1" i="1" dirty="0"/>
              <a:t> </a:t>
            </a:r>
            <a:r>
              <a:rPr lang="en-GB" altLang="ja-JP" sz="2400" i="1" dirty="0"/>
              <a:t>doing </a:t>
            </a:r>
            <a:r>
              <a:rPr lang="en-GB" altLang="ja-JP" sz="2400" b="1" i="1" u="sng" dirty="0"/>
              <a:t>then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endParaRPr lang="en-GB" altLang="ja-JP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ja-JP" sz="2400" i="1" dirty="0" smtClean="0"/>
              <a:t>“What </a:t>
            </a:r>
            <a:r>
              <a:rPr lang="en-GB" altLang="ja-JP" sz="2400" i="1" dirty="0"/>
              <a:t>was </a:t>
            </a:r>
            <a:r>
              <a:rPr lang="en-GB" altLang="ja-JP" sz="2400" b="1" i="1" u="sng" dirty="0" smtClean="0"/>
              <a:t>I</a:t>
            </a:r>
            <a:r>
              <a:rPr lang="en-GB" altLang="ja-JP" sz="2400" i="1" dirty="0" smtClean="0"/>
              <a:t> </a:t>
            </a:r>
            <a:r>
              <a:rPr lang="en-GB" altLang="ja-JP" sz="2400" i="1" dirty="0"/>
              <a:t>doing </a:t>
            </a:r>
            <a:r>
              <a:rPr lang="en-GB" altLang="ja-JP" sz="2400" b="1" i="1" u="sng" dirty="0"/>
              <a:t>then</a:t>
            </a:r>
            <a:r>
              <a:rPr lang="en-GB" altLang="ja-JP" sz="2400" i="1" dirty="0"/>
              <a:t>?</a:t>
            </a:r>
            <a:r>
              <a:rPr lang="ja-JP" altLang="en-GB" sz="2400" i="1" dirty="0"/>
              <a:t>”</a:t>
            </a:r>
            <a:r>
              <a:rPr lang="en-GB" altLang="ja-JP" sz="2400" i="1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The only constants?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	                         I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                                Here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b="1" i="1" dirty="0" smtClean="0"/>
              <a:t>			                                Now</a:t>
            </a:r>
            <a:endParaRPr lang="en-US" sz="2400" dirty="0" smtClean="0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14338" y="381000"/>
            <a:ext cx="84248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en-US" sz="40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03438" y="4352925"/>
            <a:ext cx="4144962" cy="1743075"/>
            <a:chOff x="1115" y="2688"/>
            <a:chExt cx="2611" cy="1098"/>
          </a:xfrm>
        </p:grpSpPr>
        <p:sp>
          <p:nvSpPr>
            <p:cNvPr id="3090" name="Oval 3"/>
            <p:cNvSpPr>
              <a:spLocks noChangeArrowheads="1"/>
            </p:cNvSpPr>
            <p:nvPr/>
          </p:nvSpPr>
          <p:spPr bwMode="auto">
            <a:xfrm>
              <a:off x="2651" y="3423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Oval 4"/>
            <p:cNvSpPr>
              <a:spLocks noChangeArrowheads="1"/>
            </p:cNvSpPr>
            <p:nvPr/>
          </p:nvSpPr>
          <p:spPr bwMode="auto">
            <a:xfrm rot="-7092341">
              <a:off x="2022" y="2464"/>
              <a:ext cx="768" cy="1488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5"/>
            <p:cNvSpPr>
              <a:spLocks noChangeArrowheads="1"/>
            </p:cNvSpPr>
            <p:nvPr/>
          </p:nvSpPr>
          <p:spPr bwMode="auto">
            <a:xfrm>
              <a:off x="1587" y="3429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Text Box 6"/>
            <p:cNvSpPr txBox="1">
              <a:spLocks noChangeArrowheads="1"/>
            </p:cNvSpPr>
            <p:nvPr/>
          </p:nvSpPr>
          <p:spPr bwMode="auto">
            <a:xfrm>
              <a:off x="1115" y="3512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THEN</a:t>
              </a:r>
            </a:p>
          </p:txBody>
        </p:sp>
        <p:sp>
          <p:nvSpPr>
            <p:cNvPr id="3094" name="Oval 7"/>
            <p:cNvSpPr>
              <a:spLocks noChangeArrowheads="1"/>
            </p:cNvSpPr>
            <p:nvPr/>
          </p:nvSpPr>
          <p:spPr bwMode="auto">
            <a:xfrm>
              <a:off x="2915" y="2691"/>
              <a:ext cx="357" cy="357"/>
            </a:xfrm>
            <a:prstGeom prst="ellipse">
              <a:avLst/>
            </a:prstGeom>
            <a:solidFill>
              <a:srgbClr val="FF0000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8"/>
            <p:cNvSpPr txBox="1">
              <a:spLocks noChangeArrowheads="1"/>
            </p:cNvSpPr>
            <p:nvPr/>
          </p:nvSpPr>
          <p:spPr bwMode="auto">
            <a:xfrm>
              <a:off x="3075" y="2688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FF0000"/>
                  </a:solidFill>
                  <a:latin typeface="Arial" pitchFamily="34" charset="0"/>
                </a:rPr>
                <a:t>NOW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979863" y="1905000"/>
            <a:ext cx="1574800" cy="3395663"/>
            <a:chOff x="2464" y="1200"/>
            <a:chExt cx="992" cy="2139"/>
          </a:xfrm>
        </p:grpSpPr>
        <p:sp>
          <p:nvSpPr>
            <p:cNvPr id="3084" name="Oval 10"/>
            <p:cNvSpPr>
              <a:spLocks noChangeArrowheads="1"/>
            </p:cNvSpPr>
            <p:nvPr/>
          </p:nvSpPr>
          <p:spPr bwMode="auto">
            <a:xfrm>
              <a:off x="2464" y="1965"/>
              <a:ext cx="96" cy="9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Oval 11"/>
            <p:cNvSpPr>
              <a:spLocks noChangeArrowheads="1"/>
            </p:cNvSpPr>
            <p:nvPr/>
          </p:nvSpPr>
          <p:spPr bwMode="auto">
            <a:xfrm>
              <a:off x="2496" y="1504"/>
              <a:ext cx="768" cy="1488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Oval 12"/>
            <p:cNvSpPr>
              <a:spLocks noChangeArrowheads="1"/>
            </p:cNvSpPr>
            <p:nvPr/>
          </p:nvSpPr>
          <p:spPr bwMode="auto">
            <a:xfrm>
              <a:off x="2688" y="1293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Text Box 13"/>
            <p:cNvSpPr txBox="1">
              <a:spLocks noChangeArrowheads="1"/>
            </p:cNvSpPr>
            <p:nvPr/>
          </p:nvSpPr>
          <p:spPr bwMode="auto">
            <a:xfrm>
              <a:off x="2474" y="1200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YOU</a:t>
              </a:r>
            </a:p>
          </p:txBody>
        </p:sp>
        <p:sp>
          <p:nvSpPr>
            <p:cNvPr id="3088" name="Oval 14"/>
            <p:cNvSpPr>
              <a:spLocks noChangeArrowheads="1"/>
            </p:cNvSpPr>
            <p:nvPr/>
          </p:nvSpPr>
          <p:spPr bwMode="auto">
            <a:xfrm>
              <a:off x="2709" y="2851"/>
              <a:ext cx="357" cy="357"/>
            </a:xfrm>
            <a:prstGeom prst="ellipse">
              <a:avLst/>
            </a:prstGeom>
            <a:solidFill>
              <a:srgbClr val="0000FF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Text Box 15"/>
            <p:cNvSpPr txBox="1">
              <a:spLocks noChangeArrowheads="1"/>
            </p:cNvSpPr>
            <p:nvPr/>
          </p:nvSpPr>
          <p:spPr bwMode="auto">
            <a:xfrm>
              <a:off x="2805" y="3048"/>
              <a:ext cx="65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21F8F8"/>
                  </a:solidFill>
                  <a:latin typeface="Arial" pitchFamily="34" charset="0"/>
                </a:rPr>
                <a:t>I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462338" y="3810000"/>
            <a:ext cx="4386262" cy="1985963"/>
            <a:chOff x="2166" y="2587"/>
            <a:chExt cx="2763" cy="1251"/>
          </a:xfrm>
        </p:grpSpPr>
        <p:sp>
          <p:nvSpPr>
            <p:cNvPr id="3078" name="Oval 17"/>
            <p:cNvSpPr>
              <a:spLocks noChangeArrowheads="1"/>
            </p:cNvSpPr>
            <p:nvPr/>
          </p:nvSpPr>
          <p:spPr bwMode="auto">
            <a:xfrm>
              <a:off x="3872" y="3020"/>
              <a:ext cx="96" cy="96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Oval 18"/>
            <p:cNvSpPr>
              <a:spLocks noChangeArrowheads="1"/>
            </p:cNvSpPr>
            <p:nvPr/>
          </p:nvSpPr>
          <p:spPr bwMode="auto">
            <a:xfrm rot="7184564">
              <a:off x="3084" y="2464"/>
              <a:ext cx="768" cy="1488"/>
            </a:xfrm>
            <a:prstGeom prst="ellips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Oval 19"/>
            <p:cNvSpPr>
              <a:spLocks noChangeArrowheads="1"/>
            </p:cNvSpPr>
            <p:nvPr/>
          </p:nvSpPr>
          <p:spPr bwMode="auto">
            <a:xfrm>
              <a:off x="2633" y="2683"/>
              <a:ext cx="357" cy="357"/>
            </a:xfrm>
            <a:prstGeom prst="ellipse">
              <a:avLst/>
            </a:prstGeom>
            <a:solidFill>
              <a:srgbClr val="00FF00">
                <a:alpha val="3686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Text Box 20"/>
            <p:cNvSpPr txBox="1">
              <a:spLocks noChangeArrowheads="1"/>
            </p:cNvSpPr>
            <p:nvPr/>
          </p:nvSpPr>
          <p:spPr bwMode="auto">
            <a:xfrm>
              <a:off x="2166" y="2587"/>
              <a:ext cx="65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rgbClr val="00FF00"/>
                  </a:solidFill>
                  <a:latin typeface="Arial" pitchFamily="34" charset="0"/>
                </a:rPr>
                <a:t>HERE</a:t>
              </a:r>
            </a:p>
          </p:txBody>
        </p:sp>
        <p:sp>
          <p:nvSpPr>
            <p:cNvPr id="3082" name="Oval 21"/>
            <p:cNvSpPr>
              <a:spLocks noChangeArrowheads="1"/>
            </p:cNvSpPr>
            <p:nvPr/>
          </p:nvSpPr>
          <p:spPr bwMode="auto">
            <a:xfrm>
              <a:off x="3932" y="3461"/>
              <a:ext cx="357" cy="357"/>
            </a:xfrm>
            <a:prstGeom prst="ellipse">
              <a:avLst/>
            </a:prstGeom>
            <a:solidFill>
              <a:schemeClr val="bg2">
                <a:alpha val="36862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Text Box 22"/>
            <p:cNvSpPr txBox="1">
              <a:spLocks noChangeArrowheads="1"/>
            </p:cNvSpPr>
            <p:nvPr/>
          </p:nvSpPr>
          <p:spPr bwMode="auto">
            <a:xfrm>
              <a:off x="4113" y="3547"/>
              <a:ext cx="81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ja-JP" sz="2400">
                  <a:solidFill>
                    <a:schemeClr val="bg1"/>
                  </a:solidFill>
                  <a:latin typeface="Arial" pitchFamily="34" charset="0"/>
                </a:rPr>
                <a:t>THERE</a:t>
              </a:r>
            </a:p>
          </p:txBody>
        </p:sp>
      </p:grpSp>
      <p:sp>
        <p:nvSpPr>
          <p:cNvPr id="3077" name="Rectangle 23"/>
          <p:cNvSpPr>
            <a:spLocks noChangeArrowheads="1"/>
          </p:cNvSpPr>
          <p:nvPr/>
        </p:nvSpPr>
        <p:spPr bwMode="auto">
          <a:xfrm>
            <a:off x="1504950" y="533400"/>
            <a:ext cx="6384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4400">
                <a:solidFill>
                  <a:srgbClr val="FFFFFF"/>
                </a:solidFill>
              </a:rPr>
              <a:t>Perspective Taking Skills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06" y="6298280"/>
            <a:ext cx="29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Slide Courtesy of Steve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ayes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2476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4452938" y="4108450"/>
            <a:ext cx="566737" cy="566738"/>
          </a:xfrm>
          <a:prstGeom prst="ellipse">
            <a:avLst/>
          </a:prstGeom>
          <a:solidFill>
            <a:srgbClr val="007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4597400" y="4467225"/>
            <a:ext cx="152400" cy="152400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4833938" y="42926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4552950" y="4211638"/>
            <a:ext cx="152400" cy="15240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4114800" y="2198688"/>
            <a:ext cx="1219200" cy="23622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 rot="-7092341">
            <a:off x="3238500" y="3722688"/>
            <a:ext cx="1219200" cy="2362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 rot="7184564">
            <a:off x="4991100" y="3722688"/>
            <a:ext cx="1219200" cy="23622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6477000" cy="11430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rgbClr val="FFFFFF"/>
                </a:solidFill>
                <a:cs typeface="Arial" pitchFamily="34" charset="0"/>
              </a:rPr>
              <a:t>Self-as-Context</a:t>
            </a:r>
            <a:endParaRPr lang="en-US" altLang="ja-JP" sz="3600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927600" y="3608388"/>
            <a:ext cx="1079500" cy="603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989638" y="1958975"/>
            <a:ext cx="27559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ja-JP" sz="2400" dirty="0">
                <a:solidFill>
                  <a:schemeClr val="bg1"/>
                </a:solidFill>
                <a:latin typeface="Arial" pitchFamily="34" charset="0"/>
              </a:rPr>
              <a:t>The ‘locus’ of consciousness:  everything is noticed from a perspective of ‘I, here, now’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06" y="6298280"/>
            <a:ext cx="290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Slide Courtesy of Steve 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ayes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374200"/>
            <a:ext cx="5312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solidFill>
                  <a:srgbClr val="FFFFFF"/>
                </a:solidFill>
              </a:rPr>
              <a:t>‘Flexible </a:t>
            </a:r>
            <a:r>
              <a:rPr lang="en-US" altLang="ja-JP" sz="3200" dirty="0">
                <a:solidFill>
                  <a:srgbClr val="FFFFFF"/>
                </a:solidFill>
              </a:rPr>
              <a:t>Perspective </a:t>
            </a:r>
            <a:r>
              <a:rPr lang="en-US" altLang="ja-JP" sz="3200" dirty="0" smtClean="0">
                <a:solidFill>
                  <a:srgbClr val="FFFFFF"/>
                </a:solidFill>
              </a:rPr>
              <a:t>Taking’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98119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45405</TotalTime>
  <Words>2325</Words>
  <Application>Microsoft Office PowerPoint</Application>
  <PresentationFormat>On-screen Show (4:3)</PresentationFormat>
  <Paragraphs>383</Paragraphs>
  <Slides>34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Tahoma</vt:lpstr>
      <vt:lpstr>Times New Roman</vt:lpstr>
      <vt:lpstr>Wingdings</vt:lpstr>
      <vt:lpstr>Layers</vt:lpstr>
      <vt:lpstr>       </vt:lpstr>
      <vt:lpstr>PowerPoint Presentation</vt:lpstr>
      <vt:lpstr>Self-as-context: ‘new’ definition</vt:lpstr>
      <vt:lpstr>Self-as-context: ‘new’ definition</vt:lpstr>
      <vt:lpstr>PowerPoint Presentation</vt:lpstr>
      <vt:lpstr>PowerPoint Presentation</vt:lpstr>
      <vt:lpstr>PowerPoint Presentation</vt:lpstr>
      <vt:lpstr>PowerPoint Presentation</vt:lpstr>
      <vt:lpstr>Self-as-Context</vt:lpstr>
      <vt:lpstr>PowerPoint Presentation</vt:lpstr>
      <vt:lpstr>PowerPoint Presentation</vt:lpstr>
      <vt:lpstr>Self-as-context</vt:lpstr>
      <vt:lpstr>Self-as-context …. plus what?</vt:lpstr>
      <vt:lpstr>PowerPoint Presentation</vt:lpstr>
      <vt:lpstr>“Notice X”</vt:lpstr>
      <vt:lpstr>Self-as-context = flexible perspective taking</vt:lpstr>
      <vt:lpstr>The ‘Observing Self’: why bother?</vt:lpstr>
      <vt:lpstr>Observing Self</vt:lpstr>
      <vt:lpstr>PowerPoint Presentation</vt:lpstr>
      <vt:lpstr>Self-Acceptance</vt:lpstr>
      <vt:lpstr>Self-Acceptance</vt:lpstr>
      <vt:lpstr>The Conceptualised Self</vt:lpstr>
      <vt:lpstr>The Observing Self</vt:lpstr>
      <vt:lpstr>Common Adjectives</vt:lpstr>
      <vt:lpstr>The Observing Self is AKA ..</vt:lpstr>
      <vt:lpstr>3 Types of Intervention</vt:lpstr>
      <vt:lpstr>Useful Metaphors</vt:lpstr>
      <vt:lpstr>How To Introduce ‘Observing Self’</vt:lpstr>
      <vt:lpstr>How To Introduce ‘Observing Self’</vt:lpstr>
      <vt:lpstr>Brief Observing Self Exercise 1</vt:lpstr>
      <vt:lpstr>Brief Observing Self Exercise 2</vt:lpstr>
      <vt:lpstr>‘Not This, Not That’ Exercise</vt:lpstr>
      <vt:lpstr>Who Are You?</vt:lpstr>
      <vt:lpstr>Let Yourself Go</vt:lpstr>
    </vt:vector>
  </TitlesOfParts>
  <Company>patricia bach psychologist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AACBT</dc:title>
  <dc:creator>Russ harris</dc:creator>
  <cp:lastModifiedBy>Russ!</cp:lastModifiedBy>
  <cp:revision>782</cp:revision>
  <dcterms:created xsi:type="dcterms:W3CDTF">2006-05-24T02:41:26Z</dcterms:created>
  <dcterms:modified xsi:type="dcterms:W3CDTF">2013-07-18T16:29:14Z</dcterms:modified>
</cp:coreProperties>
</file>